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ink/ink1.xml" ContentType="application/inkml+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8"/>
  </p:notesMasterIdLst>
  <p:sldIdLst>
    <p:sldId id="256" r:id="rId6"/>
    <p:sldId id="366" r:id="rId7"/>
    <p:sldId id="298" r:id="rId8"/>
    <p:sldId id="430" r:id="rId9"/>
    <p:sldId id="431" r:id="rId10"/>
    <p:sldId id="510" r:id="rId11"/>
    <p:sldId id="462" r:id="rId12"/>
    <p:sldId id="464" r:id="rId13"/>
    <p:sldId id="512" r:id="rId14"/>
    <p:sldId id="523" r:id="rId15"/>
    <p:sldId id="514" r:id="rId16"/>
    <p:sldId id="515" r:id="rId17"/>
    <p:sldId id="517" r:id="rId18"/>
    <p:sldId id="516" r:id="rId19"/>
    <p:sldId id="513" r:id="rId20"/>
    <p:sldId id="524" r:id="rId21"/>
    <p:sldId id="461" r:id="rId22"/>
    <p:sldId id="518" r:id="rId23"/>
    <p:sldId id="519" r:id="rId24"/>
    <p:sldId id="525" r:id="rId25"/>
    <p:sldId id="520" r:id="rId26"/>
    <p:sldId id="493" r:id="rId27"/>
    <p:sldId id="492" r:id="rId28"/>
    <p:sldId id="526" r:id="rId29"/>
    <p:sldId id="527" r:id="rId30"/>
    <p:sldId id="528" r:id="rId31"/>
    <p:sldId id="529" r:id="rId32"/>
    <p:sldId id="530" r:id="rId33"/>
    <p:sldId id="531" r:id="rId34"/>
    <p:sldId id="532" r:id="rId35"/>
    <p:sldId id="509" r:id="rId36"/>
    <p:sldId id="308" r:id="rId37"/>
  </p:sldIdLst>
  <p:sldSz cx="9144000" cy="5143500" type="screen16x9"/>
  <p:notesSz cx="7315200" cy="9601200"/>
  <p:custDataLst>
    <p:tags r:id="rId3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79">
          <p15:clr>
            <a:srgbClr val="A4A3A4"/>
          </p15:clr>
        </p15:guide>
        <p15:guide id="2" orient="horz" pos="338">
          <p15:clr>
            <a:srgbClr val="A4A3A4"/>
          </p15:clr>
        </p15:guide>
        <p15:guide id="3" orient="horz" pos="1285">
          <p15:clr>
            <a:srgbClr val="A4A3A4"/>
          </p15:clr>
        </p15:guide>
        <p15:guide id="4" orient="horz" pos="993">
          <p15:clr>
            <a:srgbClr val="A4A3A4"/>
          </p15:clr>
        </p15:guide>
        <p15:guide id="5" pos="2880">
          <p15:clr>
            <a:srgbClr val="A4A3A4"/>
          </p15:clr>
        </p15:guide>
        <p15:guide id="6" pos="335">
          <p15:clr>
            <a:srgbClr val="A4A3A4"/>
          </p15:clr>
        </p15:guide>
        <p15:guide id="7" pos="355">
          <p15:clr>
            <a:srgbClr val="A4A3A4"/>
          </p15:clr>
        </p15:guide>
        <p15:guide id="8" pos="434">
          <p15:clr>
            <a:srgbClr val="A4A3A4"/>
          </p15:clr>
        </p15:guide>
        <p15:guide id="9" pos="551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a Finch" initials="JF" lastIdx="14" clrIdx="0">
    <p:extLst>
      <p:ext uri="{19B8F6BF-5375-455C-9EA6-DF929625EA0E}">
        <p15:presenceInfo xmlns:p15="http://schemas.microsoft.com/office/powerpoint/2012/main" userId="S-1-5-21-3608608139-629970557-1800935212-19388" providerId="AD"/>
      </p:ext>
    </p:extLst>
  </p:cmAuthor>
  <p:cmAuthor id="2" name="Jim Kesterson" initials="JK" lastIdx="19" clrIdx="1">
    <p:extLst>
      <p:ext uri="{19B8F6BF-5375-455C-9EA6-DF929625EA0E}">
        <p15:presenceInfo xmlns:p15="http://schemas.microsoft.com/office/powerpoint/2012/main" userId="S-1-5-21-3608608139-629970557-1800935212-8536" providerId="AD"/>
      </p:ext>
    </p:extLst>
  </p:cmAuthor>
  <p:cmAuthor id="3" name="Edward Crane" initials="EC" lastIdx="6" clrIdx="2">
    <p:extLst>
      <p:ext uri="{19B8F6BF-5375-455C-9EA6-DF929625EA0E}">
        <p15:presenceInfo xmlns:p15="http://schemas.microsoft.com/office/powerpoint/2012/main" userId="S-1-5-21-3608608139-629970557-1800935212-178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15B"/>
    <a:srgbClr val="528E9B"/>
    <a:srgbClr val="69809F"/>
    <a:srgbClr val="7B6E66"/>
    <a:srgbClr val="0C55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18" autoAdjust="0"/>
    <p:restoredTop sz="65503" autoAdjust="0"/>
  </p:normalViewPr>
  <p:slideViewPr>
    <p:cSldViewPr snapToGrid="0" snapToObjects="1" showGuides="1">
      <p:cViewPr varScale="1">
        <p:scale>
          <a:sx n="112" d="100"/>
          <a:sy n="112" d="100"/>
        </p:scale>
        <p:origin x="1182" y="96"/>
      </p:cViewPr>
      <p:guideLst>
        <p:guide orient="horz" pos="1779"/>
        <p:guide orient="horz" pos="338"/>
        <p:guide orient="horz" pos="1285"/>
        <p:guide orient="horz" pos="993"/>
        <p:guide pos="2880"/>
        <p:guide pos="335"/>
        <p:guide pos="355"/>
        <p:guide pos="434"/>
        <p:guide pos="5511"/>
      </p:guideLst>
    </p:cSldViewPr>
  </p:slid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1600" max="1600" units="cm"/>
          <inkml:channel name="Y" type="integer" max="900" units="cm"/>
          <inkml:channel name="T" type="integer" max="2.14748E9" units="dev"/>
        </inkml:traceFormat>
        <inkml:channelProperties>
          <inkml:channelProperty channel="X" name="resolution" value="56.73759" units="1/cm"/>
          <inkml:channelProperty channel="Y" name="resolution" value="28.30189" units="1/cm"/>
          <inkml:channelProperty channel="T" name="resolution" value="1" units="1/dev"/>
        </inkml:channelProperties>
      </inkml:inkSource>
      <inkml:timestamp xml:id="ts0" timeString="2017-12-01T01:51:28.729"/>
    </inkml:context>
    <inkml:brush xml:id="br0">
      <inkml:brushProperty name="width" value="0.05" units="cm"/>
      <inkml:brushProperty name="height" value="0.05" units="cm"/>
      <inkml:brushProperty name="fitToCurve" value="1"/>
    </inkml:brush>
  </inkml:definitions>
  <inkml:traceGroup>
    <inkml:annotationXML>
      <emma:emma xmlns:emma="http://www.w3.org/2003/04/emma" version="1.0">
        <emma:interpretation id="{B1583153-2FED-415F-8469-DE83C0C240B9}" emma:medium="tactile" emma:mode="ink">
          <msink:context xmlns:msink="http://schemas.microsoft.com/ink/2010/main" type="writingRegion" rotatedBoundingBox="28775,6332 28790,6332 28790,6347 28775,6347"/>
        </emma:interpretation>
      </emma:emma>
    </inkml:annotationXML>
    <inkml:traceGroup>
      <inkml:annotationXML>
        <emma:emma xmlns:emma="http://www.w3.org/2003/04/emma" version="1.0">
          <emma:interpretation id="{2133F858-D1B5-48A9-BE2E-720EE8B5D28F}" emma:medium="tactile" emma:mode="ink">
            <msink:context xmlns:msink="http://schemas.microsoft.com/ink/2010/main" type="paragraph" rotatedBoundingBox="28775,6332 28790,6332 28790,6347 28775,6347" alignmentLevel="1"/>
          </emma:interpretation>
        </emma:emma>
      </inkml:annotationXML>
      <inkml:traceGroup>
        <inkml:annotationXML>
          <emma:emma xmlns:emma="http://www.w3.org/2003/04/emma" version="1.0">
            <emma:interpretation id="{A2E56660-20F7-4397-A9E0-202BCD8C4F8A}" emma:medium="tactile" emma:mode="ink">
              <msink:context xmlns:msink="http://schemas.microsoft.com/ink/2010/main" type="line" rotatedBoundingBox="28775,6332 28790,6332 28790,6347 28775,6347"/>
            </emma:interpretation>
          </emma:emma>
        </inkml:annotationXML>
        <inkml:traceGroup>
          <inkml:annotationXML>
            <emma:emma xmlns:emma="http://www.w3.org/2003/04/emma" version="1.0">
              <emma:interpretation id="{688AA7A9-9861-4BB0-8FAE-177BD63A100F}" emma:medium="tactile" emma:mode="ink">
                <msink:context xmlns:msink="http://schemas.microsoft.com/ink/2010/main" type="inkWord" rotatedBoundingBox="28775,6332 28790,6332 28790,6347 28775,6347"/>
              </emma:interpretation>
              <emma:one-of disjunction-type="recognition" id="oneOf0">
                <emma:interpretation id="interp0" emma:lang="en-US" emma:confidence="0">
                  <emma:literal>.</emma:literal>
                </emma:interpretation>
                <emma:interpretation id="interp1" emma:lang="en-US" emma:confidence="0">
                  <emma:literal>v</emma:literal>
                </emma:interpretation>
                <emma:interpretation id="interp2" emma:lang="en-US" emma:confidence="0">
                  <emma:literal>}</emma:literal>
                </emma:interpretation>
                <emma:interpretation id="interp3" emma:lang="en-US" emma:confidence="0">
                  <emma:literal>w</emma:literal>
                </emma:interpretation>
                <emma:interpretation id="interp4" emma:lang="en-US" emma:confidence="0">
                  <emma:literal>3</emma:literal>
                </emma:interpretation>
              </emma:one-of>
            </emma:emma>
          </inkml:annotationXML>
          <inkml:trace contextRef="#ctx0" brushRef="#br0">0 0 0</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4866A4F-F3D0-4C91-A0A8-E2CB215BE7C0}" type="datetimeFigureOut">
              <a:rPr lang="en-US" smtClean="0"/>
              <a:t>3/4/2021</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B62C340F-7B57-4B9F-9EAB-B00856CACF6A}" type="slidenum">
              <a:rPr lang="en-US" smtClean="0"/>
              <a:t>‹#›</a:t>
            </a:fld>
            <a:endParaRPr lang="en-US"/>
          </a:p>
        </p:txBody>
      </p:sp>
    </p:spTree>
    <p:extLst>
      <p:ext uri="{BB962C8B-B14F-4D97-AF65-F5344CB8AC3E}">
        <p14:creationId xmlns:p14="http://schemas.microsoft.com/office/powerpoint/2010/main" val="696643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anywhere</a:t>
            </a:r>
            <a:r>
              <a:rPr lang="en-US" b="1" baseline="0" dirty="0"/>
              <a:t> to advance to next slide]</a:t>
            </a: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1</a:t>
            </a:fld>
            <a:endParaRPr lang="en-US"/>
          </a:p>
        </p:txBody>
      </p:sp>
    </p:spTree>
    <p:extLst>
      <p:ext uri="{BB962C8B-B14F-4D97-AF65-F5344CB8AC3E}">
        <p14:creationId xmlns:p14="http://schemas.microsoft.com/office/powerpoint/2010/main" val="3663759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dirty="0"/>
              <a:t>This course will give</a:t>
            </a:r>
            <a:r>
              <a:rPr lang="en-US" baseline="0" dirty="0"/>
              <a:t> an overview of</a:t>
            </a:r>
          </a:p>
          <a:p>
            <a:pPr marL="181240" indent="-181240">
              <a:buFont typeface="Arial" panose="020B0604020202020204" pitchFamily="34" charset="0"/>
              <a:buChar char="•"/>
            </a:pPr>
            <a:r>
              <a:rPr lang="en-US" baseline="0" dirty="0"/>
              <a:t>Also be letting you know where to find complete lists and documentation.</a:t>
            </a:r>
          </a:p>
          <a:p>
            <a:pPr marL="181240" indent="-181240">
              <a:buFont typeface="Arial" panose="020B0604020202020204" pitchFamily="34" charset="0"/>
              <a:buChar char="•"/>
            </a:pPr>
            <a:endParaRPr lang="en-US" baseline="0"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2</a:t>
            </a:fld>
            <a:endParaRPr lang="en-US"/>
          </a:p>
        </p:txBody>
      </p:sp>
    </p:spTree>
    <p:extLst>
      <p:ext uri="{BB962C8B-B14F-4D97-AF65-F5344CB8AC3E}">
        <p14:creationId xmlns:p14="http://schemas.microsoft.com/office/powerpoint/2010/main" val="14488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First, let’s talk about at a high level.</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anywhere</a:t>
            </a:r>
            <a:r>
              <a:rPr lang="en-US" b="1" baseline="0" dirty="0"/>
              <a:t> to advance to next slide]</a:t>
            </a: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3</a:t>
            </a:fld>
            <a:endParaRPr lang="en-US"/>
          </a:p>
        </p:txBody>
      </p:sp>
    </p:spTree>
    <p:extLst>
      <p:ext uri="{BB962C8B-B14F-4D97-AF65-F5344CB8AC3E}">
        <p14:creationId xmlns:p14="http://schemas.microsoft.com/office/powerpoint/2010/main" val="778861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anywhere</a:t>
            </a:r>
            <a:r>
              <a:rPr lang="en-US" b="1" baseline="0" dirty="0"/>
              <a:t> to advance to next slide]</a:t>
            </a:r>
            <a:endParaRPr lang="en-US" b="1" dirty="0"/>
          </a:p>
          <a:p>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4</a:t>
            </a:fld>
            <a:endParaRPr lang="en-US"/>
          </a:p>
        </p:txBody>
      </p:sp>
    </p:spTree>
    <p:extLst>
      <p:ext uri="{BB962C8B-B14F-4D97-AF65-F5344CB8AC3E}">
        <p14:creationId xmlns:p14="http://schemas.microsoft.com/office/powerpoint/2010/main" val="1966529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Vocera Analytics is the newest reporting offering from Vocera. </a:t>
            </a:r>
            <a:r>
              <a:rPr lang="en-US" sz="1200" b="1" kern="1200" dirty="0">
                <a:solidFill>
                  <a:schemeClr val="tx1"/>
                </a:solidFill>
                <a:effectLst/>
                <a:latin typeface="+mn-lt"/>
                <a:ea typeface="+mn-ea"/>
                <a:cs typeface="+mn-cs"/>
              </a:rPr>
              <a:t>[first image will stay up for 5 seconds, then other image will take over]</a:t>
            </a:r>
          </a:p>
          <a:p>
            <a:pPr marL="171450" indent="-171450">
              <a:buFont typeface="Arial" panose="020B0604020202020204" pitchFamily="34" charset="0"/>
              <a:buChar char="•"/>
            </a:pPr>
            <a:r>
              <a:rPr lang="en-US" dirty="0">
                <a:effectLst/>
              </a:rPr>
              <a:t>It consolidates data from VS, VMP, and Engage into a single platform, providing a unified communication view available through a modern web-based user interface.</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It improves upon and will eventually replace </a:t>
            </a:r>
            <a:r>
              <a:rPr lang="en-US" sz="1200" kern="1200" dirty="0">
                <a:solidFill>
                  <a:schemeClr val="tx1"/>
                </a:solidFill>
                <a:effectLst/>
                <a:latin typeface="+mn-lt"/>
                <a:ea typeface="+mn-ea"/>
                <a:cs typeface="+mn-cs"/>
              </a:rPr>
              <a:t>reporting from the existing systems.</a:t>
            </a:r>
          </a:p>
        </p:txBody>
      </p:sp>
      <p:sp>
        <p:nvSpPr>
          <p:cNvPr id="4" name="Slide Number Placeholder 3"/>
          <p:cNvSpPr>
            <a:spLocks noGrp="1"/>
          </p:cNvSpPr>
          <p:nvPr>
            <p:ph type="sldNum" sz="quarter" idx="10"/>
          </p:nvPr>
        </p:nvSpPr>
        <p:spPr/>
        <p:txBody>
          <a:bodyPr/>
          <a:lstStyle/>
          <a:p>
            <a:fld id="{B62C340F-7B57-4B9F-9EAB-B00856CACF6A}" type="slidenum">
              <a:rPr lang="en-US" smtClean="0"/>
              <a:t>5</a:t>
            </a:fld>
            <a:endParaRPr lang="en-US"/>
          </a:p>
        </p:txBody>
      </p:sp>
    </p:spTree>
    <p:extLst>
      <p:ext uri="{BB962C8B-B14F-4D97-AF65-F5344CB8AC3E}">
        <p14:creationId xmlns:p14="http://schemas.microsoft.com/office/powerpoint/2010/main" val="603610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kern="1200">
                <a:solidFill>
                  <a:schemeClr val="tx1"/>
                </a:solidFill>
                <a:effectLst/>
                <a:latin typeface="+mn-lt"/>
                <a:ea typeface="+mn-ea"/>
                <a:cs typeface="+mn-cs"/>
              </a:rPr>
              <a:t>The front-end consists </a:t>
            </a:r>
            <a:r>
              <a:rPr lang="en-US" sz="1200" kern="1200" dirty="0">
                <a:solidFill>
                  <a:schemeClr val="tx1"/>
                </a:solidFill>
                <a:effectLst/>
                <a:latin typeface="+mn-lt"/>
                <a:ea typeface="+mn-ea"/>
                <a:cs typeface="+mn-cs"/>
              </a:rPr>
              <a:t>of reports and dashboards. </a:t>
            </a:r>
            <a:r>
              <a:rPr lang="en-US" sz="1200" b="1" kern="1200" dirty="0">
                <a:solidFill>
                  <a:schemeClr val="tx1"/>
                </a:solidFill>
                <a:effectLst/>
                <a:latin typeface="+mn-lt"/>
                <a:ea typeface="+mn-ea"/>
                <a:cs typeface="+mn-cs"/>
              </a:rPr>
              <a:t>[</a:t>
            </a:r>
            <a:r>
              <a:rPr lang="en-US" sz="1200" b="1" kern="1200">
                <a:solidFill>
                  <a:schemeClr val="tx1"/>
                </a:solidFill>
                <a:effectLst/>
                <a:latin typeface="+mn-lt"/>
                <a:ea typeface="+mn-ea"/>
                <a:cs typeface="+mn-cs"/>
              </a:rPr>
              <a:t>click anywhere to bring in dashboards]</a:t>
            </a:r>
          </a:p>
          <a:p>
            <a:pPr marL="0" indent="0">
              <a:buFont typeface="Arial" panose="020B0604020202020204" pitchFamily="34" charset="0"/>
              <a:buNone/>
            </a:pPr>
            <a:endParaRPr lang="en-US" sz="1200" b="1" kern="1200" dirty="0">
              <a:solidFill>
                <a:schemeClr val="tx1"/>
              </a:solidFill>
              <a:effectLst/>
              <a:latin typeface="+mn-lt"/>
              <a:ea typeface="+mn-ea"/>
              <a:cs typeface="+mn-cs"/>
            </a:endParaRPr>
          </a:p>
          <a:p>
            <a:r>
              <a:rPr lang="en-US" b="1" baseline="0" dirty="0"/>
              <a:t>Dashboards</a:t>
            </a:r>
            <a:r>
              <a:rPr lang="en-US" baseline="0" dirty="0"/>
              <a:t> </a:t>
            </a:r>
            <a:r>
              <a:rPr lang="en-US" sz="1200" kern="1200" baseline="0" dirty="0">
                <a:solidFill>
                  <a:schemeClr val="tx1"/>
                </a:solidFill>
                <a:effectLst/>
                <a:latin typeface="+mn-lt"/>
                <a:ea typeface="+mn-ea"/>
                <a:cs typeface="+mn-cs"/>
              </a:rPr>
              <a:t>enable ad-hoc reporting, they’re interactive, and you have the ability to drill down into the data. They’re really more for summary information. They provide the nice look of a pie chart or graph so that information jumps out at you</a:t>
            </a:r>
            <a:r>
              <a:rPr lang="en-US" sz="1200" kern="1200" baseline="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And then there are also </a:t>
            </a:r>
            <a:r>
              <a:rPr lang="en-US" sz="1200" kern="1200" baseline="0">
                <a:solidFill>
                  <a:schemeClr val="tx1"/>
                </a:solidFill>
                <a:effectLst/>
                <a:latin typeface="+mn-lt"/>
                <a:ea typeface="+mn-ea"/>
                <a:cs typeface="+mn-cs"/>
              </a:rPr>
              <a:t>reports.</a:t>
            </a:r>
          </a:p>
          <a:p>
            <a:endParaRPr lang="en-US" sz="1200" kern="1200" baseline="0" dirty="0">
              <a:solidFill>
                <a:schemeClr val="tx1"/>
              </a:solidFill>
              <a:effectLst/>
              <a:latin typeface="+mn-lt"/>
              <a:ea typeface="+mn-ea"/>
              <a:cs typeface="+mn-cs"/>
            </a:endParaRPr>
          </a:p>
          <a:p>
            <a:r>
              <a:rPr lang="en-US" b="1" baseline="0"/>
              <a:t>Click anywhere to bring in reports</a:t>
            </a:r>
          </a:p>
          <a:p>
            <a:endParaRPr lang="en-US" sz="1200" kern="1200" baseline="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Reports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are integrated</a:t>
            </a:r>
            <a:r>
              <a:rPr lang="en-US" sz="1200" kern="1200" baseline="0" dirty="0">
                <a:solidFill>
                  <a:schemeClr val="tx1"/>
                </a:solidFill>
                <a:effectLst/>
                <a:latin typeface="+mn-lt"/>
                <a:ea typeface="+mn-ea"/>
                <a:cs typeface="+mn-cs"/>
              </a:rPr>
              <a:t> with Crystal Reports, as is the Vocera </a:t>
            </a:r>
            <a:r>
              <a:rPr lang="en-US" sz="1200" kern="1200" baseline="0">
                <a:solidFill>
                  <a:schemeClr val="tx1"/>
                </a:solidFill>
                <a:effectLst/>
                <a:latin typeface="+mn-lt"/>
                <a:ea typeface="+mn-ea"/>
                <a:cs typeface="+mn-cs"/>
              </a:rPr>
              <a:t>Reporting Server. </a:t>
            </a:r>
            <a:r>
              <a:rPr lang="en-US" sz="1200" kern="1200" baseline="0" dirty="0">
                <a:solidFill>
                  <a:schemeClr val="tx1"/>
                </a:solidFill>
                <a:effectLst/>
                <a:latin typeface="+mn-lt"/>
                <a:ea typeface="+mn-ea"/>
                <a:cs typeface="+mn-cs"/>
              </a:rPr>
              <a:t>Customers like the fact that they </a:t>
            </a:r>
            <a:r>
              <a:rPr lang="en-US" sz="1200" kern="1200" dirty="0">
                <a:solidFill>
                  <a:schemeClr val="tx1"/>
                </a:solidFill>
                <a:effectLst/>
                <a:latin typeface="+mn-lt"/>
                <a:ea typeface="+mn-ea"/>
                <a:cs typeface="+mn-cs"/>
              </a:rPr>
              <a:t>can be scheduled and emailed to the people who need to receive the</a:t>
            </a:r>
            <a:r>
              <a:rPr lang="en-US" sz="1200" kern="1200" baseline="0" dirty="0">
                <a:solidFill>
                  <a:schemeClr val="tx1"/>
                </a:solidFill>
                <a:effectLst/>
                <a:latin typeface="+mn-lt"/>
                <a:ea typeface="+mn-ea"/>
                <a:cs typeface="+mn-cs"/>
              </a:rPr>
              <a:t> information</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They’re muc</a:t>
            </a:r>
            <a:r>
              <a:rPr lang="en-US" sz="1200" kern="1200" dirty="0">
                <a:solidFill>
                  <a:schemeClr val="tx1"/>
                </a:solidFill>
                <a:effectLst/>
                <a:latin typeface="+mn-lt"/>
                <a:ea typeface="+mn-ea"/>
                <a:cs typeface="+mn-cs"/>
              </a:rPr>
              <a:t>h more detailed but you cannot “drill” into the information. They also don’t contain</a:t>
            </a:r>
            <a:r>
              <a:rPr lang="en-US" sz="1200" kern="1200" baseline="0" dirty="0">
                <a:solidFill>
                  <a:schemeClr val="tx1"/>
                </a:solidFill>
                <a:effectLst/>
                <a:latin typeface="+mn-lt"/>
                <a:ea typeface="+mn-ea"/>
                <a:cs typeface="+mn-cs"/>
              </a:rPr>
              <a:t> graphics, charts, or interactivity. </a:t>
            </a:r>
          </a:p>
          <a:p>
            <a:endParaRPr lang="en-US" sz="1200"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dashboards provide identical detail for reports. It</a:t>
            </a:r>
            <a:r>
              <a:rPr lang="en-US" sz="1200" kern="1200" baseline="0" dirty="0">
                <a:solidFill>
                  <a:schemeClr val="tx1"/>
                </a:solidFill>
                <a:effectLst/>
                <a:latin typeface="+mn-lt"/>
                <a:ea typeface="+mn-ea"/>
                <a:cs typeface="+mn-cs"/>
              </a:rPr>
              <a:t> will really just boil down to what format they want.</a:t>
            </a: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62C340F-7B57-4B9F-9EAB-B00856CACF6A}" type="slidenum">
              <a:rPr lang="en-US" smtClean="0"/>
              <a:t>6</a:t>
            </a:fld>
            <a:endParaRPr lang="en-US"/>
          </a:p>
        </p:txBody>
      </p:sp>
    </p:spTree>
    <p:extLst>
      <p:ext uri="{BB962C8B-B14F-4D97-AF65-F5344CB8AC3E}">
        <p14:creationId xmlns:p14="http://schemas.microsoft.com/office/powerpoint/2010/main" val="521817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Vocera Analytics reporting provides </a:t>
            </a:r>
            <a:r>
              <a:rPr lang="en-US" sz="1200" kern="1200" baseline="0" dirty="0">
                <a:solidFill>
                  <a:schemeClr val="tx1"/>
                </a:solidFill>
                <a:effectLst/>
                <a:latin typeface="+mn-lt"/>
                <a:ea typeface="+mn-ea"/>
                <a:cs typeface="+mn-cs"/>
              </a:rPr>
              <a:t>information about the health of their system, it tracks their devices, and even helps us during a post deployment assessment to see how well the end users are doing with the tool.</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baseline="0" dirty="0">
                <a:solidFill>
                  <a:schemeClr val="tx1"/>
                </a:solidFill>
                <a:effectLst/>
                <a:latin typeface="+mn-lt"/>
                <a:ea typeface="+mn-ea"/>
                <a:cs typeface="+mn-cs"/>
              </a:rPr>
              <a:t>And it’s a business tool as well as a technical tool. T</a:t>
            </a:r>
            <a:r>
              <a:rPr lang="en-US" sz="1200" kern="1200" dirty="0">
                <a:solidFill>
                  <a:schemeClr val="tx1"/>
                </a:solidFill>
                <a:effectLst/>
                <a:latin typeface="+mn-lt"/>
                <a:ea typeface="+mn-ea"/>
                <a:cs typeface="+mn-cs"/>
              </a:rPr>
              <a:t>echnical administrators can run licensing reports, voice reports or new speech recognition or license dashboards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clinical nurse managers can view interruption dashboards where they can see what types of alerts,</a:t>
            </a:r>
            <a:r>
              <a:rPr lang="en-US" sz="1200" kern="1200" baseline="0" dirty="0">
                <a:solidFill>
                  <a:schemeClr val="tx1"/>
                </a:solidFill>
                <a:effectLst/>
                <a:latin typeface="+mn-lt"/>
                <a:ea typeface="+mn-ea"/>
                <a:cs typeface="+mn-cs"/>
              </a:rPr>
              <a:t> alarms and even call volumes their staff is experiencing and responding to during their workday. This can be invaluable in determining things like staffing needs or assignments.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Ad-hoc reporting capability enables users to run small short reports using dashboards versus having to schedule or filter thru pages and pages of data.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And of course the Reports</a:t>
            </a:r>
            <a:r>
              <a:rPr lang="en-US" sz="1200" kern="1200" baseline="0" dirty="0">
                <a:solidFill>
                  <a:schemeClr val="tx1"/>
                </a:solidFill>
                <a:effectLst/>
                <a:latin typeface="+mn-lt"/>
                <a:ea typeface="+mn-ea"/>
                <a:cs typeface="+mn-cs"/>
              </a:rPr>
              <a:t> can still be run, scheduled, and distributed for system administrators to share with the management as needed.</a:t>
            </a:r>
          </a:p>
        </p:txBody>
      </p:sp>
      <p:sp>
        <p:nvSpPr>
          <p:cNvPr id="4" name="Slide Number Placeholder 3"/>
          <p:cNvSpPr>
            <a:spLocks noGrp="1"/>
          </p:cNvSpPr>
          <p:nvPr>
            <p:ph type="sldNum" sz="quarter" idx="10"/>
          </p:nvPr>
        </p:nvSpPr>
        <p:spPr/>
        <p:txBody>
          <a:bodyPr/>
          <a:lstStyle/>
          <a:p>
            <a:fld id="{B62C340F-7B57-4B9F-9EAB-B00856CACF6A}" type="slidenum">
              <a:rPr lang="en-US" smtClean="0"/>
              <a:t>7</a:t>
            </a:fld>
            <a:endParaRPr lang="en-US"/>
          </a:p>
        </p:txBody>
      </p:sp>
    </p:spTree>
    <p:extLst>
      <p:ext uri="{BB962C8B-B14F-4D97-AF65-F5344CB8AC3E}">
        <p14:creationId xmlns:p14="http://schemas.microsoft.com/office/powerpoint/2010/main" val="3296212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8</a:t>
            </a:fld>
            <a:endParaRPr lang="en-US"/>
          </a:p>
        </p:txBody>
      </p:sp>
    </p:spTree>
    <p:extLst>
      <p:ext uri="{BB962C8B-B14F-4D97-AF65-F5344CB8AC3E}">
        <p14:creationId xmlns:p14="http://schemas.microsoft.com/office/powerpoint/2010/main" val="987901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Let’s take a quick look at hardware and software requirements. This is well documented, so I’ll just point out a few thing.</a:t>
            </a:r>
          </a:p>
        </p:txBody>
      </p:sp>
      <p:sp>
        <p:nvSpPr>
          <p:cNvPr id="4" name="Slide Number Placeholder 3"/>
          <p:cNvSpPr>
            <a:spLocks noGrp="1"/>
          </p:cNvSpPr>
          <p:nvPr>
            <p:ph type="sldNum" sz="quarter" idx="10"/>
          </p:nvPr>
        </p:nvSpPr>
        <p:spPr/>
        <p:txBody>
          <a:bodyPr/>
          <a:lstStyle/>
          <a:p>
            <a:fld id="{B62C340F-7B57-4B9F-9EAB-B00856CACF6A}" type="slidenum">
              <a:rPr lang="en-US" smtClean="0"/>
              <a:t>9</a:t>
            </a:fld>
            <a:endParaRPr lang="en-US"/>
          </a:p>
        </p:txBody>
      </p:sp>
    </p:spTree>
    <p:extLst>
      <p:ext uri="{BB962C8B-B14F-4D97-AF65-F5344CB8AC3E}">
        <p14:creationId xmlns:p14="http://schemas.microsoft.com/office/powerpoint/2010/main" val="3402614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anywhere</a:t>
            </a:r>
            <a:r>
              <a:rPr lang="en-US" b="1" baseline="0" dirty="0"/>
              <a:t> to advance to next slide]</a:t>
            </a:r>
            <a:endParaRPr lang="en-US" b="1" dirty="0"/>
          </a:p>
          <a:p>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10</a:t>
            </a:fld>
            <a:endParaRPr lang="en-US"/>
          </a:p>
        </p:txBody>
      </p:sp>
    </p:spTree>
    <p:extLst>
      <p:ext uri="{BB962C8B-B14F-4D97-AF65-F5344CB8AC3E}">
        <p14:creationId xmlns:p14="http://schemas.microsoft.com/office/powerpoint/2010/main" val="884057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As far as Vocera products go, this is the required software. </a:t>
            </a:r>
          </a:p>
          <a:p>
            <a:pPr marL="0" indent="0">
              <a:buFont typeface="Arial" panose="020B0604020202020204" pitchFamily="34" charset="0"/>
              <a:buNone/>
            </a:pPr>
            <a:r>
              <a:rPr lang="en-US" dirty="0"/>
              <a:t>You’ll need some third party software as well. </a:t>
            </a:r>
          </a:p>
          <a:p>
            <a:pPr marL="0" indent="0">
              <a:buFont typeface="Arial" panose="020B0604020202020204" pitchFamily="34" charset="0"/>
              <a:buNone/>
            </a:pPr>
            <a:r>
              <a:rPr lang="en-US" b="1" dirty="0"/>
              <a:t>Click anywhere.</a:t>
            </a:r>
          </a:p>
        </p:txBody>
      </p:sp>
      <p:sp>
        <p:nvSpPr>
          <p:cNvPr id="4" name="Slide Number Placeholder 3"/>
          <p:cNvSpPr>
            <a:spLocks noGrp="1"/>
          </p:cNvSpPr>
          <p:nvPr>
            <p:ph type="sldNum" sz="quarter" idx="10"/>
          </p:nvPr>
        </p:nvSpPr>
        <p:spPr/>
        <p:txBody>
          <a:bodyPr/>
          <a:lstStyle/>
          <a:p>
            <a:fld id="{B62C340F-7B57-4B9F-9EAB-B00856CACF6A}" type="slidenum">
              <a:rPr lang="en-US" smtClean="0"/>
              <a:t>11</a:t>
            </a:fld>
            <a:endParaRPr lang="en-US"/>
          </a:p>
        </p:txBody>
      </p:sp>
    </p:spTree>
    <p:extLst>
      <p:ext uri="{BB962C8B-B14F-4D97-AF65-F5344CB8AC3E}">
        <p14:creationId xmlns:p14="http://schemas.microsoft.com/office/powerpoint/2010/main" val="790370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As you can see, Crystal Reports 2016 is required and please note the cautionary statement here – don’t install this on the same machine you’ll be installing Vocera Analytics. </a:t>
            </a:r>
          </a:p>
          <a:p>
            <a:pPr marL="0" indent="0">
              <a:buFont typeface="Arial" panose="020B0604020202020204" pitchFamily="34" charset="0"/>
              <a:buNone/>
            </a:pPr>
            <a:r>
              <a:rPr lang="en-US" b="1" dirty="0"/>
              <a:t>Click anywhere.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MySQL Connector/ODBC 3.51 driver is required, along with an ODBC source.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0" indent="0">
              <a:buFont typeface="Arial" panose="020B0604020202020204" pitchFamily="34" charset="0"/>
              <a:buNone/>
            </a:pP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12</a:t>
            </a:fld>
            <a:endParaRPr lang="en-US"/>
          </a:p>
        </p:txBody>
      </p:sp>
    </p:spTree>
    <p:extLst>
      <p:ext uri="{BB962C8B-B14F-4D97-AF65-F5344CB8AC3E}">
        <p14:creationId xmlns:p14="http://schemas.microsoft.com/office/powerpoint/2010/main" val="3137263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Hardware requirements will vary depending on the size requirements.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There are 3 deployment sizes: small, medium, and large.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indent="0">
              <a:buFont typeface="Arial" panose="020B0604020202020204" pitchFamily="34" charset="0"/>
              <a:buNone/>
            </a:pPr>
            <a:r>
              <a:rPr lang="en-US" dirty="0"/>
              <a:t>You’ll find tables with information in the Port Requirements page of the Admin Guide. </a:t>
            </a:r>
          </a:p>
          <a:p>
            <a:pPr marL="0" indent="0">
              <a:buFont typeface="Arial" panose="020B0604020202020204" pitchFamily="34" charset="0"/>
              <a:buNone/>
            </a:pPr>
            <a:r>
              <a:rPr lang="en-US" b="1" dirty="0"/>
              <a:t>Click the link if you want to show them the tables.</a:t>
            </a:r>
          </a:p>
          <a:p>
            <a:pPr marL="0" indent="0">
              <a:buFont typeface="Arial" panose="020B0604020202020204" pitchFamily="34" charset="0"/>
              <a:buNone/>
            </a:pP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13</a:t>
            </a:fld>
            <a:endParaRPr lang="en-US"/>
          </a:p>
        </p:txBody>
      </p:sp>
    </p:spTree>
    <p:extLst>
      <p:ext uri="{BB962C8B-B14F-4D97-AF65-F5344CB8AC3E}">
        <p14:creationId xmlns:p14="http://schemas.microsoft.com/office/powerpoint/2010/main" val="3605528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You’ll also need to configure communication protocols and port numbers within the organization’s network environment.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You’ll find tables with information in the Port Requirements page of the Admin Guide. </a:t>
            </a:r>
          </a:p>
          <a:p>
            <a:pPr marL="0" indent="0">
              <a:buFont typeface="Arial" panose="020B0604020202020204" pitchFamily="34" charset="0"/>
              <a:buNone/>
            </a:pPr>
            <a:r>
              <a:rPr lang="en-US" b="1" dirty="0"/>
              <a:t>Click the link if you want to show them the tables.</a:t>
            </a:r>
          </a:p>
          <a:p>
            <a:pPr marL="0" indent="0">
              <a:buFont typeface="Arial" panose="020B0604020202020204" pitchFamily="34" charset="0"/>
              <a:buNone/>
            </a:pP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14</a:t>
            </a:fld>
            <a:endParaRPr lang="en-US"/>
          </a:p>
        </p:txBody>
      </p:sp>
    </p:spTree>
    <p:extLst>
      <p:ext uri="{BB962C8B-B14F-4D97-AF65-F5344CB8AC3E}">
        <p14:creationId xmlns:p14="http://schemas.microsoft.com/office/powerpoint/2010/main" val="1201715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Next, let’s talk about installation and configuration. I’ll point out some of the key steps and tell you where to find the procedure.</a:t>
            </a:r>
          </a:p>
          <a:p>
            <a:endParaRPr lang="en-US" b="0" dirty="0"/>
          </a:p>
        </p:txBody>
      </p:sp>
      <p:sp>
        <p:nvSpPr>
          <p:cNvPr id="4" name="Slide Number Placeholder 3"/>
          <p:cNvSpPr>
            <a:spLocks noGrp="1"/>
          </p:cNvSpPr>
          <p:nvPr>
            <p:ph type="sldNum" sz="quarter" idx="10"/>
          </p:nvPr>
        </p:nvSpPr>
        <p:spPr/>
        <p:txBody>
          <a:bodyPr/>
          <a:lstStyle/>
          <a:p>
            <a:fld id="{B62C340F-7B57-4B9F-9EAB-B00856CACF6A}" type="slidenum">
              <a:rPr lang="en-US" smtClean="0"/>
              <a:t>15</a:t>
            </a:fld>
            <a:endParaRPr lang="en-US"/>
          </a:p>
        </p:txBody>
      </p:sp>
    </p:spTree>
    <p:extLst>
      <p:ext uri="{BB962C8B-B14F-4D97-AF65-F5344CB8AC3E}">
        <p14:creationId xmlns:p14="http://schemas.microsoft.com/office/powerpoint/2010/main" val="786667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anywhere</a:t>
            </a:r>
            <a:r>
              <a:rPr lang="en-US" b="1" baseline="0" dirty="0"/>
              <a:t> to advance to next slide]</a:t>
            </a:r>
            <a:endParaRPr lang="en-US" b="1" dirty="0"/>
          </a:p>
          <a:p>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16</a:t>
            </a:fld>
            <a:endParaRPr lang="en-US"/>
          </a:p>
        </p:txBody>
      </p:sp>
    </p:spTree>
    <p:extLst>
      <p:ext uri="{BB962C8B-B14F-4D97-AF65-F5344CB8AC3E}">
        <p14:creationId xmlns:p14="http://schemas.microsoft.com/office/powerpoint/2010/main" val="1381274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These are the initial steps to installing. You can access the full procecure here via the Installing Vocera Analytics page. </a:t>
            </a:r>
          </a:p>
          <a:p>
            <a:pPr marL="0" indent="0">
              <a:buFont typeface="Arial" panose="020B0604020202020204" pitchFamily="34" charset="0"/>
              <a:buNone/>
            </a:pPr>
            <a:endParaRPr lang="en-US" b="1"/>
          </a:p>
          <a:p>
            <a:pPr marL="0" indent="0">
              <a:buFont typeface="Arial" panose="020B0604020202020204" pitchFamily="34" charset="0"/>
              <a:buNone/>
            </a:pPr>
            <a:r>
              <a:rPr lang="en-US" b="1"/>
              <a:t>Click the link if you want to show the procedure.</a:t>
            </a: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17</a:t>
            </a:fld>
            <a:endParaRPr lang="en-US"/>
          </a:p>
        </p:txBody>
      </p:sp>
    </p:spTree>
    <p:extLst>
      <p:ext uri="{BB962C8B-B14F-4D97-AF65-F5344CB8AC3E}">
        <p14:creationId xmlns:p14="http://schemas.microsoft.com/office/powerpoint/2010/main" val="2442734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You choose the local IP address and drive, and the installer logs will be installed in this path. </a:t>
            </a:r>
          </a:p>
          <a:p>
            <a:pPr marL="0" indent="0">
              <a:buFont typeface="Arial" panose="020B0604020202020204" pitchFamily="34" charset="0"/>
              <a:buNone/>
            </a:pP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18</a:t>
            </a:fld>
            <a:endParaRPr lang="en-US"/>
          </a:p>
        </p:txBody>
      </p:sp>
    </p:spTree>
    <p:extLst>
      <p:ext uri="{BB962C8B-B14F-4D97-AF65-F5344CB8AC3E}">
        <p14:creationId xmlns:p14="http://schemas.microsoft.com/office/powerpoint/2010/main" val="3441889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Here you’ll create an account and password that will enable reading and writing data.</a:t>
            </a: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19</a:t>
            </a:fld>
            <a:endParaRPr lang="en-US"/>
          </a:p>
        </p:txBody>
      </p:sp>
    </p:spTree>
    <p:extLst>
      <p:ext uri="{BB962C8B-B14F-4D97-AF65-F5344CB8AC3E}">
        <p14:creationId xmlns:p14="http://schemas.microsoft.com/office/powerpoint/2010/main" val="4106991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The remote agent is part of the suite and it’s required in order to run the monitoring services. The installer executable will also install the remote agent on the Voice Server. </a:t>
            </a:r>
            <a:endParaRPr lang="en-US" b="1" dirty="0"/>
          </a:p>
        </p:txBody>
      </p:sp>
      <p:sp>
        <p:nvSpPr>
          <p:cNvPr id="4" name="Slide Number Placeholder 3"/>
          <p:cNvSpPr>
            <a:spLocks noGrp="1"/>
          </p:cNvSpPr>
          <p:nvPr>
            <p:ph type="sldNum" sz="quarter" idx="10"/>
          </p:nvPr>
        </p:nvSpPr>
        <p:spPr/>
        <p:txBody>
          <a:bodyPr/>
          <a:lstStyle/>
          <a:p>
            <a:fld id="{B62C340F-7B57-4B9F-9EAB-B00856CACF6A}" type="slidenum">
              <a:rPr lang="en-US" smtClean="0"/>
              <a:t>20</a:t>
            </a:fld>
            <a:endParaRPr lang="en-US"/>
          </a:p>
        </p:txBody>
      </p:sp>
    </p:spTree>
    <p:extLst>
      <p:ext uri="{BB962C8B-B14F-4D97-AF65-F5344CB8AC3E}">
        <p14:creationId xmlns:p14="http://schemas.microsoft.com/office/powerpoint/2010/main" val="765082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a:t>As you can here, you can use services.msc to validate a successful installation by making sure these services are running. </a:t>
            </a:r>
            <a:endParaRPr lang="en-US" b="0" dirty="0"/>
          </a:p>
        </p:txBody>
      </p:sp>
      <p:sp>
        <p:nvSpPr>
          <p:cNvPr id="4" name="Slide Number Placeholder 3"/>
          <p:cNvSpPr>
            <a:spLocks noGrp="1"/>
          </p:cNvSpPr>
          <p:nvPr>
            <p:ph type="sldNum" sz="quarter" idx="10"/>
          </p:nvPr>
        </p:nvSpPr>
        <p:spPr/>
        <p:txBody>
          <a:bodyPr/>
          <a:lstStyle/>
          <a:p>
            <a:fld id="{B62C340F-7B57-4B9F-9EAB-B00856CACF6A}" type="slidenum">
              <a:rPr lang="en-US" smtClean="0"/>
              <a:t>21</a:t>
            </a:fld>
            <a:endParaRPr lang="en-US"/>
          </a:p>
        </p:txBody>
      </p:sp>
    </p:spTree>
    <p:extLst>
      <p:ext uri="{BB962C8B-B14F-4D97-AF65-F5344CB8AC3E}">
        <p14:creationId xmlns:p14="http://schemas.microsoft.com/office/powerpoint/2010/main" val="2866285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Next, we’ll talk </a:t>
            </a:r>
            <a:r>
              <a:rPr lang="en-US" baseline="0"/>
              <a:t>about migrating dimensions and data from VS, VRS, VMP, and Engage. </a:t>
            </a:r>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anywhere</a:t>
            </a:r>
            <a:r>
              <a:rPr lang="en-US" b="1" baseline="0" dirty="0"/>
              <a:t> to advance to next slide]</a:t>
            </a:r>
            <a:endParaRPr lang="en-US" b="1" dirty="0"/>
          </a:p>
          <a:p>
            <a:endParaRPr lang="en-US" baseline="0" dirty="0"/>
          </a:p>
        </p:txBody>
      </p:sp>
      <p:sp>
        <p:nvSpPr>
          <p:cNvPr id="4" name="Slide Number Placeholder 3"/>
          <p:cNvSpPr>
            <a:spLocks noGrp="1"/>
          </p:cNvSpPr>
          <p:nvPr>
            <p:ph type="sldNum" sz="quarter" idx="10"/>
          </p:nvPr>
        </p:nvSpPr>
        <p:spPr/>
        <p:txBody>
          <a:bodyPr/>
          <a:lstStyle/>
          <a:p>
            <a:fld id="{B62C340F-7B57-4B9F-9EAB-B00856CACF6A}" type="slidenum">
              <a:rPr lang="en-US" smtClean="0"/>
              <a:t>22</a:t>
            </a:fld>
            <a:endParaRPr lang="en-US"/>
          </a:p>
        </p:txBody>
      </p:sp>
    </p:spTree>
    <p:extLst>
      <p:ext uri="{BB962C8B-B14F-4D97-AF65-F5344CB8AC3E}">
        <p14:creationId xmlns:p14="http://schemas.microsoft.com/office/powerpoint/2010/main" val="3321804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can see in the last line of the AppConfig config file that dimensions refer to site, group, user, etc. This information needs to be migrated over from the Voice server.</a:t>
            </a:r>
          </a:p>
          <a:p>
            <a:endParaRPr lang="en-US"/>
          </a:p>
          <a:p>
            <a:r>
              <a:rPr lang="en-US"/>
              <a:t>You’ll need to modify this config file as shown. It’s located in the DimensionLoading folder.</a:t>
            </a:r>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23</a:t>
            </a:fld>
            <a:endParaRPr lang="en-US"/>
          </a:p>
        </p:txBody>
      </p:sp>
    </p:spTree>
    <p:extLst>
      <p:ext uri="{BB962C8B-B14F-4D97-AF65-F5344CB8AC3E}">
        <p14:creationId xmlns:p14="http://schemas.microsoft.com/office/powerpoint/2010/main" val="1165294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you’ll want to run the batch file in the same folder. </a:t>
            </a:r>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24</a:t>
            </a:fld>
            <a:endParaRPr lang="en-US"/>
          </a:p>
        </p:txBody>
      </p:sp>
    </p:spTree>
    <p:extLst>
      <p:ext uri="{BB962C8B-B14F-4D97-AF65-F5344CB8AC3E}">
        <p14:creationId xmlns:p14="http://schemas.microsoft.com/office/powerpoint/2010/main" val="39576567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migrating the dimensions, you need to migrate the data from VRS and VMP using the JSON files. You need to edit the source and target of these files.</a:t>
            </a:r>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25</a:t>
            </a:fld>
            <a:endParaRPr lang="en-US"/>
          </a:p>
        </p:txBody>
      </p:sp>
    </p:spTree>
    <p:extLst>
      <p:ext uri="{BB962C8B-B14F-4D97-AF65-F5344CB8AC3E}">
        <p14:creationId xmlns:p14="http://schemas.microsoft.com/office/powerpoint/2010/main" val="1506696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what the file looks like, and what you’ll need to modify. </a:t>
            </a:r>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26</a:t>
            </a:fld>
            <a:endParaRPr lang="en-US"/>
          </a:p>
        </p:txBody>
      </p:sp>
    </p:spTree>
    <p:extLst>
      <p:ext uri="{BB962C8B-B14F-4D97-AF65-F5344CB8AC3E}">
        <p14:creationId xmlns:p14="http://schemas.microsoft.com/office/powerpoint/2010/main" val="4198137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two batch files: one for VRS and one for VMP. After running a batch file, the data from the respective server will migrate over into Vocera Analytics. </a:t>
            </a:r>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27</a:t>
            </a:fld>
            <a:endParaRPr lang="en-US"/>
          </a:p>
        </p:txBody>
      </p:sp>
    </p:spTree>
    <p:extLst>
      <p:ext uri="{BB962C8B-B14F-4D97-AF65-F5344CB8AC3E}">
        <p14:creationId xmlns:p14="http://schemas.microsoft.com/office/powerpoint/2010/main" val="3183718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Engage migration,. There are 2 .conf files that you’ll need to modify before running the migrate.cmd command file. The first one is </a:t>
            </a:r>
            <a:r>
              <a:rPr lang="en-US" sz="1200">
                <a:latin typeface="Consolas" panose="020B0609020204030204" pitchFamily="49" charset="0"/>
              </a:rPr>
              <a:t>db_migrate-sample.conf.</a:t>
            </a:r>
          </a:p>
          <a:p>
            <a:endParaRPr lang="en-US"/>
          </a:p>
          <a:p>
            <a:r>
              <a:rPr lang="en-US"/>
              <a:t>These conf files are located in the in the DataMigration folder. As with the previous products, you need to modify the URLs, user names, and passwords. </a:t>
            </a:r>
            <a:r>
              <a:rPr lang="en-US" sz="1200">
                <a:latin typeface="Consolas" panose="020B0609020204030204" pitchFamily="49" charset="0"/>
              </a:rPr>
              <a:t>You’ll need to save it as db-run.conf,</a:t>
            </a:r>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28</a:t>
            </a:fld>
            <a:endParaRPr lang="en-US"/>
          </a:p>
        </p:txBody>
      </p:sp>
    </p:spTree>
    <p:extLst>
      <p:ext uri="{BB962C8B-B14F-4D97-AF65-F5344CB8AC3E}">
        <p14:creationId xmlns:p14="http://schemas.microsoft.com/office/powerpoint/2010/main" val="9817564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other conf file is </a:t>
            </a:r>
            <a:r>
              <a:rPr lang="en-US" sz="1200">
                <a:latin typeface="Consolas" panose="020B0609020204030204" pitchFamily="49" charset="0"/>
              </a:rPr>
              <a:t>db_run-sample.conf. As you can see from the image, this one relates to the MariaDB information. You’ll need to modify this one as well, and save it as db-run.conf</a:t>
            </a:r>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29</a:t>
            </a:fld>
            <a:endParaRPr lang="en-US"/>
          </a:p>
        </p:txBody>
      </p:sp>
    </p:spTree>
    <p:extLst>
      <p:ext uri="{BB962C8B-B14F-4D97-AF65-F5344CB8AC3E}">
        <p14:creationId xmlns:p14="http://schemas.microsoft.com/office/powerpoint/2010/main" val="386732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what the file looks like, and what you’ll need to modify. </a:t>
            </a:r>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30</a:t>
            </a:fld>
            <a:endParaRPr lang="en-US"/>
          </a:p>
        </p:txBody>
      </p:sp>
    </p:spTree>
    <p:extLst>
      <p:ext uri="{BB962C8B-B14F-4D97-AF65-F5344CB8AC3E}">
        <p14:creationId xmlns:p14="http://schemas.microsoft.com/office/powerpoint/2010/main" val="6447455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C340F-7B57-4B9F-9EAB-B00856CACF6A}" type="slidenum">
              <a:rPr lang="en-US" smtClean="0"/>
              <a:t>31</a:t>
            </a:fld>
            <a:endParaRPr lang="en-US"/>
          </a:p>
        </p:txBody>
      </p:sp>
    </p:spTree>
    <p:extLst>
      <p:ext uri="{BB962C8B-B14F-4D97-AF65-F5344CB8AC3E}">
        <p14:creationId xmlns:p14="http://schemas.microsoft.com/office/powerpoint/2010/main" val="2519002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014">
    <p:spTree>
      <p:nvGrpSpPr>
        <p:cNvPr id="1" name=""/>
        <p:cNvGrpSpPr/>
        <p:nvPr/>
      </p:nvGrpSpPr>
      <p:grpSpPr>
        <a:xfrm>
          <a:off x="0" y="0"/>
          <a:ext cx="0" cy="0"/>
          <a:chOff x="0" y="0"/>
          <a:chExt cx="0" cy="0"/>
        </a:xfrm>
      </p:grpSpPr>
      <p:sp>
        <p:nvSpPr>
          <p:cNvPr id="50" name="Text Placeholder 49"/>
          <p:cNvSpPr>
            <a:spLocks noGrp="1"/>
          </p:cNvSpPr>
          <p:nvPr>
            <p:ph type="body" sz="quarter" idx="11"/>
          </p:nvPr>
        </p:nvSpPr>
        <p:spPr>
          <a:xfrm>
            <a:off x="565526" y="4004100"/>
            <a:ext cx="5029200" cy="413815"/>
          </a:xfrm>
        </p:spPr>
        <p:txBody>
          <a:bodyPr>
            <a:noAutofit/>
          </a:bodyPr>
          <a:lstStyle>
            <a:lvl1pPr marL="0" indent="0">
              <a:lnSpc>
                <a:spcPct val="95000"/>
              </a:lnSpc>
              <a:spcBef>
                <a:spcPts val="600"/>
              </a:spcBef>
              <a:buNone/>
              <a:defRPr sz="2000">
                <a:solidFill>
                  <a:schemeClr val="tx1"/>
                </a:solidFill>
              </a:defRPr>
            </a:lvl1pPr>
          </a:lstStyle>
          <a:p>
            <a:pPr lvl="0"/>
            <a:r>
              <a:rPr lang="en-US" dirty="0"/>
              <a:t>Click to edit Master text styles</a:t>
            </a:r>
          </a:p>
        </p:txBody>
      </p:sp>
      <p:sp>
        <p:nvSpPr>
          <p:cNvPr id="48" name="Text Placeholder 47"/>
          <p:cNvSpPr>
            <a:spLocks noGrp="1"/>
          </p:cNvSpPr>
          <p:nvPr>
            <p:ph type="body" sz="quarter" idx="10"/>
          </p:nvPr>
        </p:nvSpPr>
        <p:spPr>
          <a:xfrm>
            <a:off x="565526" y="3576465"/>
            <a:ext cx="5029200" cy="467740"/>
          </a:xfrm>
        </p:spPr>
        <p:txBody>
          <a:bodyPr>
            <a:noAutofit/>
          </a:bodyPr>
          <a:lstStyle>
            <a:lvl1pPr marL="0" indent="0">
              <a:lnSpc>
                <a:spcPct val="95000"/>
              </a:lnSpc>
              <a:spcBef>
                <a:spcPts val="600"/>
              </a:spcBef>
              <a:buNone/>
              <a:defRPr sz="2800">
                <a:solidFill>
                  <a:schemeClr val="tx1"/>
                </a:solidFill>
              </a:defRPr>
            </a:lvl1pPr>
          </a:lstStyle>
          <a:p>
            <a:pPr lvl="0"/>
            <a:r>
              <a:rPr lang="en-US" dirty="0"/>
              <a:t>Click to edit Master text styles</a:t>
            </a:r>
          </a:p>
        </p:txBody>
      </p:sp>
      <p:sp>
        <p:nvSpPr>
          <p:cNvPr id="2" name="Title 1"/>
          <p:cNvSpPr>
            <a:spLocks noGrp="1"/>
          </p:cNvSpPr>
          <p:nvPr>
            <p:ph type="title"/>
          </p:nvPr>
        </p:nvSpPr>
        <p:spPr>
          <a:xfrm>
            <a:off x="565527" y="2600324"/>
            <a:ext cx="4856138" cy="857250"/>
          </a:xfrm>
          <a:prstGeom prst="rect">
            <a:avLst/>
          </a:prstGeom>
        </p:spPr>
        <p:txBody>
          <a:bodyPr anchor="t" anchorCtr="0">
            <a:noAutofit/>
          </a:bodyPr>
          <a:lstStyle>
            <a:lvl1pPr>
              <a:lnSpc>
                <a:spcPts val="3600"/>
              </a:lnSpc>
              <a:defRPr sz="4000">
                <a:solidFill>
                  <a:schemeClr val="tx2"/>
                </a:solidFill>
              </a:defRPr>
            </a:lvl1pPr>
          </a:lstStyle>
          <a:p>
            <a:r>
              <a:rPr lang="en-US" dirty="0"/>
              <a:t>Click to edit Master title style</a:t>
            </a:r>
          </a:p>
        </p:txBody>
      </p:sp>
      <p:pic>
        <p:nvPicPr>
          <p:cNvPr id="39" name="Picture 38" descr="vocera_logo.png"/>
          <p:cNvPicPr>
            <a:picLocks noChangeAspect="1"/>
          </p:cNvPicPr>
          <p:nvPr userDrawn="1"/>
        </p:nvPicPr>
        <p:blipFill>
          <a:blip r:embed="rId2"/>
          <a:stretch>
            <a:fillRect/>
          </a:stretch>
        </p:blipFill>
        <p:spPr>
          <a:xfrm>
            <a:off x="669210" y="1548552"/>
            <a:ext cx="2563296" cy="408710"/>
          </a:xfrm>
          <a:prstGeom prst="rect">
            <a:avLst/>
          </a:prstGeom>
        </p:spPr>
      </p:pic>
      <p:pic>
        <p:nvPicPr>
          <p:cNvPr id="40" name="Picture 39" descr="Vocera_V_PPT_title.png"/>
          <p:cNvPicPr>
            <a:picLocks noChangeAspect="1"/>
          </p:cNvPicPr>
          <p:nvPr userDrawn="1"/>
        </p:nvPicPr>
        <p:blipFill>
          <a:blip r:embed="rId3"/>
          <a:stretch>
            <a:fillRect/>
          </a:stretch>
        </p:blipFill>
        <p:spPr>
          <a:xfrm>
            <a:off x="2040468" y="-95249"/>
            <a:ext cx="7103532" cy="532765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3D68E2-519E-A040-9ECE-F3935C4D30CA}" type="slidenum">
              <a:rPr lang="en-US" smtClean="0"/>
              <a:pPr/>
              <a:t>‹#›</a:t>
            </a:fld>
            <a:endParaRPr lang="en-US" dirty="0"/>
          </a:p>
        </p:txBody>
      </p:sp>
      <p:sp>
        <p:nvSpPr>
          <p:cNvPr id="7" name="Title Placeholder 1"/>
          <p:cNvSpPr>
            <a:spLocks noGrp="1"/>
          </p:cNvSpPr>
          <p:nvPr>
            <p:ph type="title"/>
          </p:nvPr>
        </p:nvSpPr>
        <p:spPr>
          <a:xfrm>
            <a:off x="938928" y="70494"/>
            <a:ext cx="8078948" cy="634618"/>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8" name="Text Placeholder 2"/>
          <p:cNvSpPr>
            <a:spLocks noGrp="1"/>
          </p:cNvSpPr>
          <p:nvPr>
            <p:ph idx="1"/>
          </p:nvPr>
        </p:nvSpPr>
        <p:spPr>
          <a:xfrm>
            <a:off x="457200" y="1021850"/>
            <a:ext cx="8229600" cy="339447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1">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3D68E2-519E-A040-9ECE-F3935C4D30CA}" type="slidenum">
              <a:rPr lang="en-US" smtClean="0"/>
              <a:pPr/>
              <a:t>‹#›</a:t>
            </a:fld>
            <a:endParaRPr lang="en-US" dirty="0"/>
          </a:p>
        </p:txBody>
      </p:sp>
      <p:sp>
        <p:nvSpPr>
          <p:cNvPr id="8" name="Title Placeholder 1"/>
          <p:cNvSpPr>
            <a:spLocks noGrp="1"/>
          </p:cNvSpPr>
          <p:nvPr>
            <p:ph type="title"/>
          </p:nvPr>
        </p:nvSpPr>
        <p:spPr>
          <a:xfrm>
            <a:off x="938928" y="70494"/>
            <a:ext cx="8078948" cy="634618"/>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111599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subhea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70654"/>
            <a:ext cx="8229600" cy="2860630"/>
          </a:xfrm>
        </p:spPr>
        <p:txBody>
          <a:bodyPr>
            <a:noAutofit/>
          </a:bodyPr>
          <a:lstStyle>
            <a:lvl2pPr>
              <a:spcBef>
                <a:spcPts val="300"/>
              </a:spcBef>
              <a:defRPr/>
            </a:lvl2pPr>
            <a:lvl3pPr>
              <a:spcBef>
                <a:spcPts val="300"/>
              </a:spcBef>
              <a:defRPr/>
            </a:lvl3pPr>
            <a:lvl4pPr>
              <a:spcBef>
                <a:spcPts val="300"/>
              </a:spcBef>
              <a:defRPr/>
            </a:lvl4pPr>
            <a:lvl5pPr>
              <a:spcBef>
                <a:spcPts val="3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3D68E2-519E-A040-9ECE-F3935C4D30CA}" type="slidenum">
              <a:rPr lang="en-US" smtClean="0"/>
              <a:pPr/>
              <a:t>‹#›</a:t>
            </a:fld>
            <a:endParaRPr lang="en-US" dirty="0"/>
          </a:p>
        </p:txBody>
      </p:sp>
      <p:sp>
        <p:nvSpPr>
          <p:cNvPr id="8" name="Text Placeholder 7"/>
          <p:cNvSpPr>
            <a:spLocks noGrp="1"/>
          </p:cNvSpPr>
          <p:nvPr>
            <p:ph type="body" sz="quarter" idx="13"/>
          </p:nvPr>
        </p:nvSpPr>
        <p:spPr>
          <a:xfrm>
            <a:off x="457200" y="915583"/>
            <a:ext cx="8229600" cy="443198"/>
          </a:xfrm>
        </p:spPr>
        <p:txBody>
          <a:bodyPr>
            <a:noAutofit/>
          </a:bodyPr>
          <a:lstStyle>
            <a:lvl1pPr marL="0" indent="0">
              <a:lnSpc>
                <a:spcPts val="2400"/>
              </a:lnSpc>
              <a:buNone/>
              <a:defRPr b="1">
                <a:solidFill>
                  <a:schemeClr val="tx2"/>
                </a:solidFill>
              </a:defRPr>
            </a:lvl1pPr>
          </a:lstStyle>
          <a:p>
            <a:pPr lvl="0"/>
            <a:r>
              <a:rPr lang="en-US" dirty="0"/>
              <a:t>Click to edit Master text styles</a:t>
            </a:r>
          </a:p>
        </p:txBody>
      </p:sp>
      <p:sp>
        <p:nvSpPr>
          <p:cNvPr id="9" name="Title Placeholder 1"/>
          <p:cNvSpPr>
            <a:spLocks noGrp="1"/>
          </p:cNvSpPr>
          <p:nvPr>
            <p:ph type="title"/>
          </p:nvPr>
        </p:nvSpPr>
        <p:spPr>
          <a:xfrm>
            <a:off x="938928" y="70494"/>
            <a:ext cx="8078948" cy="634618"/>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3823557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pic>
        <p:nvPicPr>
          <p:cNvPr id="10" name="Picture 9" descr="orange_wide.png"/>
          <p:cNvPicPr>
            <a:picLocks noChangeAspect="1"/>
          </p:cNvPicPr>
          <p:nvPr userDrawn="1"/>
        </p:nvPicPr>
        <p:blipFill>
          <a:blip r:embed="rId2"/>
          <a:stretch>
            <a:fillRect/>
          </a:stretch>
        </p:blipFill>
        <p:spPr>
          <a:xfrm>
            <a:off x="0" y="0"/>
            <a:ext cx="9144000" cy="5149216"/>
          </a:xfrm>
          <a:prstGeom prst="rect">
            <a:avLst/>
          </a:prstGeom>
        </p:spPr>
      </p:pic>
      <p:sp>
        <p:nvSpPr>
          <p:cNvPr id="7" name="Text Placeholder 6"/>
          <p:cNvSpPr>
            <a:spLocks noGrp="1"/>
          </p:cNvSpPr>
          <p:nvPr>
            <p:ph type="body" sz="quarter" idx="13"/>
          </p:nvPr>
        </p:nvSpPr>
        <p:spPr>
          <a:xfrm>
            <a:off x="582505" y="2415436"/>
            <a:ext cx="5665896" cy="914400"/>
          </a:xfrm>
        </p:spPr>
        <p:txBody>
          <a:bodyPr>
            <a:noAutofit/>
          </a:bodyPr>
          <a:lstStyle>
            <a:lvl1pPr marL="0" indent="0">
              <a:buNone/>
              <a:defRPr sz="3200">
                <a:solidFill>
                  <a:schemeClr val="bg1"/>
                </a:solidFill>
              </a:defRPr>
            </a:lvl1pPr>
          </a:lstStyle>
          <a:p>
            <a:pPr lvl="0"/>
            <a:r>
              <a:rPr lang="en-US" dirty="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7" name="Picture 6" descr="teal_wide.png"/>
          <p:cNvPicPr>
            <a:picLocks noChangeAspect="1"/>
          </p:cNvPicPr>
          <p:nvPr userDrawn="1"/>
        </p:nvPicPr>
        <p:blipFill>
          <a:blip r:embed="rId2"/>
          <a:stretch>
            <a:fillRect/>
          </a:stretch>
        </p:blipFill>
        <p:spPr bwMode="invGray">
          <a:xfrm>
            <a:off x="0" y="0"/>
            <a:ext cx="9144000" cy="5149216"/>
          </a:xfrm>
          <a:prstGeom prst="rect">
            <a:avLst/>
          </a:prstGeom>
        </p:spPr>
      </p:pic>
      <p:sp>
        <p:nvSpPr>
          <p:cNvPr id="8" name="Text Placeholder 6"/>
          <p:cNvSpPr>
            <a:spLocks noGrp="1"/>
          </p:cNvSpPr>
          <p:nvPr>
            <p:ph type="body" sz="quarter" idx="13"/>
          </p:nvPr>
        </p:nvSpPr>
        <p:spPr>
          <a:xfrm>
            <a:off x="582505" y="2415436"/>
            <a:ext cx="5697980" cy="914400"/>
          </a:xfrm>
        </p:spPr>
        <p:txBody>
          <a:bodyPr>
            <a:noAutofit/>
          </a:bodyPr>
          <a:lstStyle>
            <a:lvl1pPr marL="0" indent="0">
              <a:buNone/>
              <a:defRPr sz="3200">
                <a:solidFill>
                  <a:schemeClr val="bg1"/>
                </a:solidFill>
              </a:defRPr>
            </a:lvl1pPr>
          </a:lstStyle>
          <a:p>
            <a:pPr lvl="0"/>
            <a:r>
              <a:rPr lang="en-US" dirty="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pic>
        <p:nvPicPr>
          <p:cNvPr id="7" name="Picture 6" descr="grey_wide.png"/>
          <p:cNvPicPr>
            <a:picLocks noChangeAspect="1"/>
          </p:cNvPicPr>
          <p:nvPr userDrawn="1"/>
        </p:nvPicPr>
        <p:blipFill>
          <a:blip r:embed="rId2"/>
          <a:stretch>
            <a:fillRect/>
          </a:stretch>
        </p:blipFill>
        <p:spPr bwMode="invGray">
          <a:xfrm>
            <a:off x="0" y="0"/>
            <a:ext cx="9144000" cy="5149216"/>
          </a:xfrm>
          <a:prstGeom prst="rect">
            <a:avLst/>
          </a:prstGeom>
        </p:spPr>
      </p:pic>
      <p:sp>
        <p:nvSpPr>
          <p:cNvPr id="8" name="Text Placeholder 6"/>
          <p:cNvSpPr>
            <a:spLocks noGrp="1"/>
          </p:cNvSpPr>
          <p:nvPr>
            <p:ph type="body" sz="quarter" idx="13"/>
          </p:nvPr>
        </p:nvSpPr>
        <p:spPr>
          <a:xfrm>
            <a:off x="582504" y="2415436"/>
            <a:ext cx="5706001" cy="914400"/>
          </a:xfrm>
        </p:spPr>
        <p:txBody>
          <a:bodyPr>
            <a:noAutofit/>
          </a:bodyPr>
          <a:lstStyle>
            <a:lvl1pPr marL="0" indent="0">
              <a:buNone/>
              <a:defRPr sz="3200">
                <a:solidFill>
                  <a:schemeClr val="bg1"/>
                </a:solidFill>
              </a:defRPr>
            </a:lvl1pPr>
          </a:lstStyle>
          <a:p>
            <a:pPr lvl="0"/>
            <a:r>
              <a:rPr lang="en-US" dirty="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losing Layout">
    <p:spTree>
      <p:nvGrpSpPr>
        <p:cNvPr id="1" name=""/>
        <p:cNvGrpSpPr/>
        <p:nvPr/>
      </p:nvGrpSpPr>
      <p:grpSpPr>
        <a:xfrm>
          <a:off x="0" y="0"/>
          <a:ext cx="0" cy="0"/>
          <a:chOff x="0" y="0"/>
          <a:chExt cx="0" cy="0"/>
        </a:xfrm>
      </p:grpSpPr>
      <p:pic>
        <p:nvPicPr>
          <p:cNvPr id="7" name="Picture 6" descr="Vocera_V_PPT_title.png"/>
          <p:cNvPicPr>
            <a:picLocks noChangeAspect="1"/>
          </p:cNvPicPr>
          <p:nvPr userDrawn="1"/>
        </p:nvPicPr>
        <p:blipFill>
          <a:blip r:embed="rId2"/>
          <a:stretch>
            <a:fillRect/>
          </a:stretch>
        </p:blipFill>
        <p:spPr>
          <a:xfrm>
            <a:off x="2040468" y="-95249"/>
            <a:ext cx="7103532" cy="5327650"/>
          </a:xfrm>
          <a:prstGeom prst="rect">
            <a:avLst/>
          </a:prstGeom>
        </p:spPr>
      </p:pic>
      <p:sp>
        <p:nvSpPr>
          <p:cNvPr id="5" name="Title 1"/>
          <p:cNvSpPr>
            <a:spLocks noGrp="1"/>
          </p:cNvSpPr>
          <p:nvPr>
            <p:ph type="title"/>
          </p:nvPr>
        </p:nvSpPr>
        <p:spPr>
          <a:xfrm>
            <a:off x="565527" y="2600324"/>
            <a:ext cx="4856138" cy="857250"/>
          </a:xfrm>
          <a:prstGeom prst="rect">
            <a:avLst/>
          </a:prstGeom>
        </p:spPr>
        <p:txBody>
          <a:bodyPr anchor="t" anchorCtr="0">
            <a:noAutofit/>
          </a:bodyPr>
          <a:lstStyle>
            <a:lvl1pPr>
              <a:lnSpc>
                <a:spcPts val="3600"/>
              </a:lnSpc>
              <a:defRPr sz="400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4098780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3D68E2-519E-A040-9ECE-F3935C4D30C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1482"/>
            <a:ext cx="9144000" cy="823518"/>
          </a:xfrm>
          <a:prstGeom prst="rect">
            <a:avLst/>
          </a:prstGeom>
          <a:gradFill flip="none" rotWithShape="1">
            <a:gsLst>
              <a:gs pos="0">
                <a:srgbClr val="0E656F"/>
              </a:gs>
              <a:gs pos="60000">
                <a:srgbClr val="238B8A"/>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Vocera_V_slide.png"/>
          <p:cNvPicPr>
            <a:picLocks noChangeAspect="1"/>
          </p:cNvPicPr>
          <p:nvPr userDrawn="1"/>
        </p:nvPicPr>
        <p:blipFill>
          <a:blip r:embed="rId11"/>
          <a:stretch>
            <a:fillRect/>
          </a:stretch>
        </p:blipFill>
        <p:spPr>
          <a:xfrm>
            <a:off x="0" y="-1482"/>
            <a:ext cx="1288193" cy="876424"/>
          </a:xfrm>
          <a:prstGeom prst="rect">
            <a:avLst/>
          </a:prstGeom>
        </p:spPr>
      </p:pic>
      <p:sp>
        <p:nvSpPr>
          <p:cNvPr id="3" name="Text Placeholder 2"/>
          <p:cNvSpPr>
            <a:spLocks noGrp="1"/>
          </p:cNvSpPr>
          <p:nvPr>
            <p:ph type="body" idx="1"/>
          </p:nvPr>
        </p:nvSpPr>
        <p:spPr>
          <a:xfrm>
            <a:off x="457200" y="1021850"/>
            <a:ext cx="8229600" cy="339447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206796" y="4767264"/>
            <a:ext cx="523296" cy="273844"/>
          </a:xfrm>
          <a:prstGeom prst="rect">
            <a:avLst/>
          </a:prstGeom>
        </p:spPr>
        <p:txBody>
          <a:bodyPr vert="horz" lIns="91440" tIns="45720" rIns="91440" bIns="45720" rtlCol="0" anchor="ctr"/>
          <a:lstStyle>
            <a:lvl1pPr algn="r">
              <a:defRPr sz="1100">
                <a:solidFill>
                  <a:schemeClr val="tx1">
                    <a:tint val="75000"/>
                  </a:schemeClr>
                </a:solidFill>
              </a:defRPr>
            </a:lvl1pPr>
          </a:lstStyle>
          <a:p>
            <a:fld id="{003D68E2-519E-A040-9ECE-F3935C4D30CA}" type="slidenum">
              <a:rPr lang="en-US" smtClean="0"/>
              <a:pPr/>
              <a:t>‹#›</a:t>
            </a:fld>
            <a:endParaRPr lang="en-US" dirty="0"/>
          </a:p>
        </p:txBody>
      </p:sp>
      <p:pic>
        <p:nvPicPr>
          <p:cNvPr id="16" name="Picture 15" descr="vocera_logo.png"/>
          <p:cNvPicPr>
            <a:picLocks noChangeAspect="1"/>
          </p:cNvPicPr>
          <p:nvPr/>
        </p:nvPicPr>
        <p:blipFill>
          <a:blip r:embed="rId12"/>
          <a:stretch>
            <a:fillRect/>
          </a:stretch>
        </p:blipFill>
        <p:spPr>
          <a:xfrm>
            <a:off x="7009246" y="4831916"/>
            <a:ext cx="1046592" cy="166874"/>
          </a:xfrm>
          <a:prstGeom prst="rect">
            <a:avLst/>
          </a:prstGeom>
        </p:spPr>
      </p:pic>
      <p:sp>
        <p:nvSpPr>
          <p:cNvPr id="9" name="Title Placeholder 1"/>
          <p:cNvSpPr>
            <a:spLocks noGrp="1"/>
          </p:cNvSpPr>
          <p:nvPr>
            <p:ph type="title"/>
          </p:nvPr>
        </p:nvSpPr>
        <p:spPr>
          <a:xfrm>
            <a:off x="931045" y="70494"/>
            <a:ext cx="8134130" cy="634618"/>
          </a:xfrm>
          <a:prstGeom prst="rect">
            <a:avLst/>
          </a:prstGeom>
        </p:spPr>
        <p:txBody>
          <a:bodyPr vert="horz" lIns="91440" tIns="45720" rIns="91440" bIns="45720" rtlCol="0" anchor="ctr">
            <a:noAutofit/>
          </a:bodyPr>
          <a:lstStyle/>
          <a:p>
            <a:r>
              <a:rPr lang="en-US" dirty="0"/>
              <a:t>Click to edit Master title style</a:t>
            </a:r>
          </a:p>
        </p:txBody>
      </p:sp>
    </p:spTree>
  </p:cSld>
  <p:clrMap bg1="lt1" tx1="dk1" bg2="lt2" tx2="dk2" accent1="accent1" accent2="accent2" accent3="accent3" accent4="accent4" accent5="accent5" accent6="accent6" hlink="hlink" folHlink="folHlink"/>
  <p:sldLayoutIdLst>
    <p:sldLayoutId id="2147483666" r:id="rId1"/>
    <p:sldLayoutId id="2147483662" r:id="rId2"/>
    <p:sldLayoutId id="2147483679" r:id="rId3"/>
    <p:sldLayoutId id="2147483677" r:id="rId4"/>
    <p:sldLayoutId id="2147483672" r:id="rId5"/>
    <p:sldLayoutId id="2147483673" r:id="rId6"/>
    <p:sldLayoutId id="2147483674" r:id="rId7"/>
    <p:sldLayoutId id="2147483678" r:id="rId8"/>
    <p:sldLayoutId id="2147483667" r:id="rId9"/>
  </p:sldLayoutIdLst>
  <p:hf sldNum="0" hdr="0" ftr="0" dt="0"/>
  <p:txStyles>
    <p:titleStyle>
      <a:lvl1pPr algn="l" defTabSz="457200" rtl="0" eaLnBrk="1" latinLnBrk="0" hangingPunct="1">
        <a:lnSpc>
          <a:spcPct val="95000"/>
        </a:lnSpc>
        <a:spcBef>
          <a:spcPct val="0"/>
        </a:spcBef>
        <a:spcAft>
          <a:spcPts val="200"/>
        </a:spcAft>
        <a:buNone/>
        <a:defRPr sz="3200" kern="1200">
          <a:solidFill>
            <a:schemeClr val="bg1"/>
          </a:solidFill>
          <a:latin typeface="Calibri"/>
          <a:ea typeface="+mj-ea"/>
          <a:cs typeface="Calibri"/>
        </a:defRPr>
      </a:lvl1pPr>
    </p:titleStyle>
    <p:bodyStyle>
      <a:lvl1pPr marL="231775" indent="-231775" algn="l" defTabSz="457200" rtl="0" eaLnBrk="1" latinLnBrk="0" hangingPunct="1">
        <a:lnSpc>
          <a:spcPct val="95000"/>
        </a:lnSpc>
        <a:spcBef>
          <a:spcPts val="900"/>
        </a:spcBef>
        <a:spcAft>
          <a:spcPts val="0"/>
        </a:spcAft>
        <a:buClr>
          <a:schemeClr val="tx2"/>
        </a:buClr>
        <a:buFont typeface="Arial"/>
        <a:buChar char="•"/>
        <a:defRPr sz="2400" kern="1200">
          <a:solidFill>
            <a:schemeClr val="tx1"/>
          </a:solidFill>
          <a:latin typeface="Calibri"/>
          <a:ea typeface="+mn-ea"/>
          <a:cs typeface="Calibri"/>
        </a:defRPr>
      </a:lvl1pPr>
      <a:lvl2pPr marL="742950" indent="-285750" algn="l" defTabSz="457200" rtl="0" eaLnBrk="1" latinLnBrk="0" hangingPunct="1">
        <a:lnSpc>
          <a:spcPct val="95000"/>
        </a:lnSpc>
        <a:spcBef>
          <a:spcPts val="300"/>
        </a:spcBef>
        <a:buFont typeface="Arial"/>
        <a:buChar char="–"/>
        <a:defRPr sz="2000" kern="1200">
          <a:solidFill>
            <a:schemeClr val="tx1"/>
          </a:solidFill>
          <a:latin typeface="Calibri"/>
          <a:ea typeface="+mn-ea"/>
          <a:cs typeface="Calibri"/>
        </a:defRPr>
      </a:lvl2pPr>
      <a:lvl3pPr marL="1143000" indent="-228600" algn="l" defTabSz="457200" rtl="0" eaLnBrk="1" latinLnBrk="0" hangingPunct="1">
        <a:lnSpc>
          <a:spcPct val="95000"/>
        </a:lnSpc>
        <a:spcBef>
          <a:spcPts val="300"/>
        </a:spcBef>
        <a:buFont typeface="Arial"/>
        <a:buChar char="•"/>
        <a:defRPr sz="1800" kern="1200">
          <a:solidFill>
            <a:schemeClr val="tx1"/>
          </a:solidFill>
          <a:latin typeface="Calibri"/>
          <a:ea typeface="+mn-ea"/>
          <a:cs typeface="Calibri"/>
        </a:defRPr>
      </a:lvl3pPr>
      <a:lvl4pPr marL="1600200" indent="-228600" algn="l" defTabSz="457200" rtl="0" eaLnBrk="1" latinLnBrk="0" hangingPunct="1">
        <a:lnSpc>
          <a:spcPct val="95000"/>
        </a:lnSpc>
        <a:spcBef>
          <a:spcPts val="300"/>
        </a:spcBef>
        <a:buFont typeface="Arial"/>
        <a:buChar char="–"/>
        <a:defRPr sz="1600" kern="1200">
          <a:solidFill>
            <a:schemeClr val="tx1"/>
          </a:solidFill>
          <a:latin typeface="Calibri"/>
          <a:ea typeface="+mn-ea"/>
          <a:cs typeface="Calibri"/>
        </a:defRPr>
      </a:lvl4pPr>
      <a:lvl5pPr marL="2057400" indent="-228600" algn="l" defTabSz="457200" rtl="0" eaLnBrk="1" latinLnBrk="0" hangingPunct="1">
        <a:lnSpc>
          <a:spcPct val="95000"/>
        </a:lnSpc>
        <a:spcBef>
          <a:spcPts val="300"/>
        </a:spcBef>
        <a:buFont typeface="Arial"/>
        <a:buChar char="»"/>
        <a:defRPr sz="16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emf"/><Relationship Id="rId4" Type="http://schemas.openxmlformats.org/officeDocument/2006/relationships/customXml" Target="../ink/ink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3.png"/><Relationship Id="rId5" Type="http://schemas.openxmlformats.org/officeDocument/2006/relationships/image" Target="../media/image12.gif"/><Relationship Id="rId4" Type="http://schemas.openxmlformats.org/officeDocument/2006/relationships/hyperlink" Target="http://pubs-staging01/pubs_portal/live/analytics/analytics_1.0.0/help/va_reportgallery_help/index.html"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4.jp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5.jp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hyperlink" Target="https://flickr.com/photos/viagallery/3178699697" TargetMode="Externa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6.jpg"/><Relationship Id="rId5" Type="http://schemas.openxmlformats.org/officeDocument/2006/relationships/image" Target="../media/image11.jpg"/><Relationship Id="rId4" Type="http://schemas.openxmlformats.org/officeDocument/2006/relationships/hyperlink" Target="http://pubs-staging01/pubs_portal/live/analytics/analytics_1.0.0/help/va_admin_help/index.html#topics/vasg_hardwarerequirements.html"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7.jpg"/><Relationship Id="rId5" Type="http://schemas.openxmlformats.org/officeDocument/2006/relationships/image" Target="../media/image11.jpg"/><Relationship Id="rId4" Type="http://schemas.openxmlformats.org/officeDocument/2006/relationships/hyperlink" Target="http://pubs-staging01/pubs_portal/live/analytics/analytics_1.0.0/help/va_admin_help/index.html#topics/va_port_reqs.html"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1.jpg"/><Relationship Id="rId4" Type="http://schemas.openxmlformats.org/officeDocument/2006/relationships/hyperlink" Target="http://pubs-staging01.vocera.local/pubs_portal/live/analytics/analytics_1.0.0/help/va_admin_help/index.html#topics/va_installation.html"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8.pn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9.png"/><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1.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29.xml"/><Relationship Id="rId5" Type="http://schemas.openxmlformats.org/officeDocument/2006/relationships/hyperlink" Target="https://wiki.ext-inc.com/display/dataanalysis/Vocera+Analytics+-+Data+Migration+for+Legacy+Deployments?src=breadcrumbs-parent" TargetMode="Externa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30.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563794" y="4134662"/>
            <a:ext cx="4922606" cy="861139"/>
          </a:xfrm>
        </p:spPr>
        <p:txBody>
          <a:bodyPr/>
          <a:lstStyle/>
          <a:p>
            <a:pPr lvl="0"/>
            <a:r>
              <a:rPr lang="en-US" sz="1800" dirty="0"/>
              <a:t>Jim Kesterson, Lead Technical Learning Consultant</a:t>
            </a:r>
          </a:p>
          <a:p>
            <a:pPr lvl="0"/>
            <a:r>
              <a:rPr lang="en-US" sz="1800" dirty="0"/>
              <a:t>March 12, 2018</a:t>
            </a:r>
          </a:p>
        </p:txBody>
      </p:sp>
      <p:sp>
        <p:nvSpPr>
          <p:cNvPr id="3" name="Text Placeholder 2"/>
          <p:cNvSpPr>
            <a:spLocks noGrp="1"/>
          </p:cNvSpPr>
          <p:nvPr>
            <p:ph type="body" sz="quarter" idx="10"/>
          </p:nvPr>
        </p:nvSpPr>
        <p:spPr>
          <a:xfrm>
            <a:off x="563794" y="3554117"/>
            <a:ext cx="5759074" cy="788610"/>
          </a:xfrm>
        </p:spPr>
        <p:txBody>
          <a:bodyPr/>
          <a:lstStyle/>
          <a:p>
            <a:r>
              <a:rPr lang="en-US" sz="2400" dirty="0"/>
              <a:t>Target audiences: TAMs, TSEs, IEs, SEs</a:t>
            </a:r>
          </a:p>
        </p:txBody>
      </p:sp>
      <p:sp>
        <p:nvSpPr>
          <p:cNvPr id="2" name="Title 1"/>
          <p:cNvSpPr>
            <a:spLocks noGrp="1"/>
          </p:cNvSpPr>
          <p:nvPr>
            <p:ph type="title"/>
          </p:nvPr>
        </p:nvSpPr>
        <p:spPr>
          <a:xfrm>
            <a:off x="563794" y="2537251"/>
            <a:ext cx="5590342" cy="986999"/>
          </a:xfrm>
        </p:spPr>
        <p:txBody>
          <a:bodyPr/>
          <a:lstStyle/>
          <a:p>
            <a:pPr lvl="0"/>
            <a:r>
              <a:rPr lang="en-US" sz="3600" dirty="0"/>
              <a:t>Vocera Analytics 1.0 Technical Review</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a:t>
            </a:r>
          </a:p>
        </p:txBody>
      </p:sp>
      <p:sp>
        <p:nvSpPr>
          <p:cNvPr id="3" name="Content Placeholder 2"/>
          <p:cNvSpPr>
            <a:spLocks noGrp="1"/>
          </p:cNvSpPr>
          <p:nvPr>
            <p:ph idx="1"/>
          </p:nvPr>
        </p:nvSpPr>
        <p:spPr/>
        <p:txBody>
          <a:bodyPr/>
          <a:lstStyle/>
          <a:p>
            <a:pPr lvl="0"/>
            <a:r>
              <a:rPr lang="en-US" sz="2800" dirty="0"/>
              <a:t>Receive a technical overview of key procedures, features, and functionality</a:t>
            </a:r>
          </a:p>
          <a:p>
            <a:pPr lvl="0"/>
            <a:r>
              <a:rPr lang="en-US" sz="2800" dirty="0"/>
              <a:t>Let you know where to find details</a:t>
            </a:r>
          </a:p>
          <a:p>
            <a:pPr lvl="0"/>
            <a:endParaRPr lang="en-US" sz="2800" dirty="0"/>
          </a:p>
          <a:p>
            <a:pPr lvl="1"/>
            <a:endParaRPr lang="en-US" sz="2400" dirty="0"/>
          </a:p>
        </p:txBody>
      </p:sp>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75B97388-081E-4CA3-87B6-672E48064E12}"/>
                  </a:ext>
                </a:extLst>
              </p14:cNvPr>
              <p14:cNvContentPartPr/>
              <p14:nvPr/>
            </p14:nvContentPartPr>
            <p14:xfrm>
              <a:off x="10359064" y="2279688"/>
              <a:ext cx="360" cy="360"/>
            </p14:xfrm>
          </p:contentPart>
        </mc:Choice>
        <mc:Fallback xmlns="">
          <p:pic>
            <p:nvPicPr>
              <p:cNvPr id="10" name="Ink 9">
                <a:extLst>
                  <a:ext uri="{FF2B5EF4-FFF2-40B4-BE49-F238E27FC236}">
                    <a16:creationId xmlns:a16="http://schemas.microsoft.com/office/drawing/2014/main" id="{75B97388-081E-4CA3-87B6-672E48064E12}"/>
                  </a:ext>
                </a:extLst>
              </p:cNvPr>
              <p:cNvPicPr/>
              <p:nvPr/>
            </p:nvPicPr>
            <p:blipFill>
              <a:blip r:embed="rId5"/>
              <a:stretch>
                <a:fillRect/>
              </a:stretch>
            </p:blipFill>
            <p:spPr>
              <a:xfrm>
                <a:off x="10350064" y="2270688"/>
                <a:ext cx="18000" cy="18000"/>
              </a:xfrm>
              <a:prstGeom prst="rect">
                <a:avLst/>
              </a:prstGeom>
            </p:spPr>
          </p:pic>
        </mc:Fallback>
      </mc:AlternateContent>
    </p:spTree>
    <p:custDataLst>
      <p:tags r:id="rId1"/>
    </p:custDataLst>
    <p:extLst>
      <p:ext uri="{BB962C8B-B14F-4D97-AF65-F5344CB8AC3E}">
        <p14:creationId xmlns:p14="http://schemas.microsoft.com/office/powerpoint/2010/main" val="91119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82504" y="2415436"/>
            <a:ext cx="6805432" cy="914400"/>
          </a:xfrm>
        </p:spPr>
        <p:txBody>
          <a:bodyPr/>
          <a:lstStyle/>
          <a:p>
            <a:pPr lvl="0"/>
            <a:r>
              <a:rPr lang="en-US" dirty="0"/>
              <a:t>Introduction to Vocera Analytics 1.0</a:t>
            </a:r>
          </a:p>
        </p:txBody>
      </p:sp>
    </p:spTree>
    <p:custDataLst>
      <p:tags r:id="rId1"/>
    </p:custDataLst>
    <p:extLst>
      <p:ext uri="{BB962C8B-B14F-4D97-AF65-F5344CB8AC3E}">
        <p14:creationId xmlns:p14="http://schemas.microsoft.com/office/powerpoint/2010/main" val="422574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Describe what Analytics is</a:t>
            </a:r>
          </a:p>
          <a:p>
            <a:r>
              <a:rPr lang="en-US" dirty="0"/>
              <a:t>Describe benefits for Vocera and customers</a:t>
            </a:r>
          </a:p>
          <a:p>
            <a:r>
              <a:rPr lang="en-US" dirty="0"/>
              <a:t>Launch the </a:t>
            </a:r>
            <a:r>
              <a:rPr lang="en-US" i="1" dirty="0"/>
              <a:t>Introduction to Vocera Analytics 1.0 </a:t>
            </a:r>
            <a:r>
              <a:rPr lang="en-US" dirty="0"/>
              <a:t>course</a:t>
            </a:r>
          </a:p>
          <a:p>
            <a:r>
              <a:rPr lang="en-US" dirty="0"/>
              <a:t>Identify location of Vocera Analytics overview documentation</a:t>
            </a:r>
          </a:p>
          <a:p>
            <a:endParaRPr lang="en-US" dirty="0"/>
          </a:p>
        </p:txBody>
      </p:sp>
      <p:sp>
        <p:nvSpPr>
          <p:cNvPr id="6" name="Text Placeholder 5"/>
          <p:cNvSpPr>
            <a:spLocks noGrp="1"/>
          </p:cNvSpPr>
          <p:nvPr>
            <p:ph type="body" sz="quarter" idx="13"/>
          </p:nvPr>
        </p:nvSpPr>
        <p:spPr/>
        <p:txBody>
          <a:bodyPr/>
          <a:lstStyle/>
          <a:p>
            <a:r>
              <a:rPr lang="en-US" dirty="0"/>
              <a:t>After this module, you should be able to:</a:t>
            </a:r>
          </a:p>
        </p:txBody>
      </p:sp>
      <p:sp>
        <p:nvSpPr>
          <p:cNvPr id="9" name="Title 8"/>
          <p:cNvSpPr>
            <a:spLocks noGrp="1"/>
          </p:cNvSpPr>
          <p:nvPr>
            <p:ph type="title"/>
          </p:nvPr>
        </p:nvSpPr>
        <p:spPr/>
        <p:txBody>
          <a:bodyPr/>
          <a:lstStyle/>
          <a:p>
            <a:pPr lvl="0"/>
            <a:r>
              <a:rPr lang="en-US" dirty="0"/>
              <a:t>Module Objectives</a:t>
            </a: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spTree>
    <p:custDataLst>
      <p:tags r:id="rId1"/>
    </p:custDataLst>
    <p:extLst>
      <p:ext uri="{BB962C8B-B14F-4D97-AF65-F5344CB8AC3E}">
        <p14:creationId xmlns:p14="http://schemas.microsoft.com/office/powerpoint/2010/main" val="2689704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EBF587A-7E43-4799-8985-E723DF5F190C}"/>
              </a:ext>
            </a:extLst>
          </p:cNvPr>
          <p:cNvPicPr>
            <a:picLocks noChangeAspect="1"/>
          </p:cNvPicPr>
          <p:nvPr/>
        </p:nvPicPr>
        <p:blipFill>
          <a:blip r:embed="rId4"/>
          <a:stretch>
            <a:fillRect/>
          </a:stretch>
        </p:blipFill>
        <p:spPr>
          <a:xfrm>
            <a:off x="457200" y="705112"/>
            <a:ext cx="7834745" cy="4206512"/>
          </a:xfrm>
          <a:prstGeom prst="rect">
            <a:avLst/>
          </a:prstGeom>
        </p:spPr>
      </p:pic>
      <p:sp>
        <p:nvSpPr>
          <p:cNvPr id="9" name="Title 8"/>
          <p:cNvSpPr>
            <a:spLocks noGrp="1"/>
          </p:cNvSpPr>
          <p:nvPr>
            <p:ph type="title"/>
          </p:nvPr>
        </p:nvSpPr>
        <p:spPr/>
        <p:txBody>
          <a:bodyPr/>
          <a:lstStyle/>
          <a:p>
            <a:r>
              <a:rPr lang="en-US" dirty="0"/>
              <a:t>What is Vocera Analytics?</a:t>
            </a: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grpSp>
        <p:nvGrpSpPr>
          <p:cNvPr id="7" name="Group 6">
            <a:extLst>
              <a:ext uri="{FF2B5EF4-FFF2-40B4-BE49-F238E27FC236}">
                <a16:creationId xmlns:a16="http://schemas.microsoft.com/office/drawing/2014/main" id="{7D80F939-70DC-42EC-B5E6-BF636C792FFD}"/>
              </a:ext>
            </a:extLst>
          </p:cNvPr>
          <p:cNvGrpSpPr/>
          <p:nvPr/>
        </p:nvGrpSpPr>
        <p:grpSpPr>
          <a:xfrm>
            <a:off x="1714500" y="1009128"/>
            <a:ext cx="6236778" cy="4134372"/>
            <a:chOff x="1714500" y="1009128"/>
            <a:chExt cx="6236778" cy="4134372"/>
          </a:xfrm>
        </p:grpSpPr>
        <p:pic>
          <p:nvPicPr>
            <p:cNvPr id="11" name="Picture 10">
              <a:extLst>
                <a:ext uri="{FF2B5EF4-FFF2-40B4-BE49-F238E27FC236}">
                  <a16:creationId xmlns:a16="http://schemas.microsoft.com/office/drawing/2014/main" id="{E27AF3A6-471A-486D-96C3-CDE85B3B4E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4500" y="1009128"/>
              <a:ext cx="6236778" cy="3753371"/>
            </a:xfrm>
            <a:prstGeom prst="rect">
              <a:avLst/>
            </a:prstGeom>
            <a:ln>
              <a:noFill/>
            </a:ln>
            <a:effectLst/>
          </p:spPr>
        </p:pic>
        <p:sp>
          <p:nvSpPr>
            <p:cNvPr id="3" name="TextBox 2">
              <a:extLst>
                <a:ext uri="{FF2B5EF4-FFF2-40B4-BE49-F238E27FC236}">
                  <a16:creationId xmlns:a16="http://schemas.microsoft.com/office/drawing/2014/main" id="{164A5D5F-43B2-4261-9147-AFA639B3528B}"/>
                </a:ext>
              </a:extLst>
            </p:cNvPr>
            <p:cNvSpPr txBox="1"/>
            <p:nvPr/>
          </p:nvSpPr>
          <p:spPr>
            <a:xfrm>
              <a:off x="3921838" y="4558725"/>
              <a:ext cx="1822102" cy="584775"/>
            </a:xfrm>
            <a:prstGeom prst="rect">
              <a:avLst/>
            </a:prstGeom>
            <a:noFill/>
          </p:spPr>
          <p:txBody>
            <a:bodyPr wrap="none" rtlCol="0">
              <a:spAutoFit/>
            </a:bodyPr>
            <a:lstStyle/>
            <a:p>
              <a:r>
                <a:rPr lang="en-US" sz="3200" dirty="0"/>
                <a:t>Reporting</a:t>
              </a:r>
            </a:p>
          </p:txBody>
        </p:sp>
      </p:grpSp>
    </p:spTree>
    <p:custDataLst>
      <p:tags r:id="rId1"/>
    </p:custDataLst>
    <p:extLst>
      <p:ext uri="{BB962C8B-B14F-4D97-AF65-F5344CB8AC3E}">
        <p14:creationId xmlns:p14="http://schemas.microsoft.com/office/powerpoint/2010/main" val="290424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nodeType="afterEffect">
                                  <p:stCondLst>
                                    <p:cond delay="5250"/>
                                  </p:stCondLst>
                                  <p:childTnLst>
                                    <p:anim calcmode="lin" valueType="num">
                                      <p:cBhvr>
                                        <p:cTn id="6" dur="750"/>
                                        <p:tgtEl>
                                          <p:spTgt spid="7"/>
                                        </p:tgtEl>
                                        <p:attrNameLst>
                                          <p:attrName>ppt_w</p:attrName>
                                        </p:attrNameLst>
                                      </p:cBhvr>
                                      <p:tavLst>
                                        <p:tav tm="0">
                                          <p:val>
                                            <p:strVal val="ppt_w"/>
                                          </p:val>
                                        </p:tav>
                                        <p:tav tm="100000">
                                          <p:val>
                                            <p:fltVal val="0"/>
                                          </p:val>
                                        </p:tav>
                                      </p:tavLst>
                                    </p:anim>
                                    <p:anim calcmode="lin" valueType="num">
                                      <p:cBhvr>
                                        <p:cTn id="7" dur="750"/>
                                        <p:tgtEl>
                                          <p:spTgt spid="7"/>
                                        </p:tgtEl>
                                        <p:attrNameLst>
                                          <p:attrName>ppt_h</p:attrName>
                                        </p:attrNameLst>
                                      </p:cBhvr>
                                      <p:tavLst>
                                        <p:tav tm="0">
                                          <p:val>
                                            <p:strVal val="ppt_h"/>
                                          </p:val>
                                        </p:tav>
                                        <p:tav tm="100000">
                                          <p:val>
                                            <p:fltVal val="0"/>
                                          </p:val>
                                        </p:tav>
                                      </p:tavLst>
                                    </p:anim>
                                    <p:animEffect transition="out" filter="fade">
                                      <p:cBhvr>
                                        <p:cTn id="8" dur="750"/>
                                        <p:tgtEl>
                                          <p:spTgt spid="7"/>
                                        </p:tgtEl>
                                      </p:cBhvr>
                                    </p:animEffect>
                                    <p:set>
                                      <p:cBhvr>
                                        <p:cTn id="9" dur="1" fill="hold">
                                          <p:stCondLst>
                                            <p:cond delay="749"/>
                                          </p:stCondLst>
                                        </p:cTn>
                                        <p:tgtEl>
                                          <p:spTgt spid="7"/>
                                        </p:tgtEl>
                                        <p:attrNameLst>
                                          <p:attrName>style.visibility</p:attrName>
                                        </p:attrNameLst>
                                      </p:cBhvr>
                                      <p:to>
                                        <p:strVal val="hidden"/>
                                      </p:to>
                                    </p:set>
                                  </p:childTnLst>
                                </p:cTn>
                              </p:par>
                            </p:childTnLst>
                          </p:cTn>
                        </p:par>
                        <p:par>
                          <p:cTn id="10" fill="hold">
                            <p:stCondLst>
                              <p:cond delay="60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E28DBDA6-DC3B-453B-842C-F28D3EB4C756}"/>
              </a:ext>
            </a:extLst>
          </p:cNvPr>
          <p:cNvSpPr>
            <a:spLocks noGrp="1"/>
          </p:cNvSpPr>
          <p:nvPr>
            <p:ph type="body" sz="quarter" idx="13"/>
          </p:nvPr>
        </p:nvSpPr>
        <p:spPr/>
        <p:txBody>
          <a:bodyPr/>
          <a:lstStyle/>
          <a:p>
            <a:r>
              <a:rPr lang="en-US" dirty="0"/>
              <a:t>Reports and Dashboards</a:t>
            </a:r>
          </a:p>
        </p:txBody>
      </p:sp>
      <p:sp>
        <p:nvSpPr>
          <p:cNvPr id="9" name="Title 8"/>
          <p:cNvSpPr>
            <a:spLocks noGrp="1"/>
          </p:cNvSpPr>
          <p:nvPr>
            <p:ph type="title"/>
          </p:nvPr>
        </p:nvSpPr>
        <p:spPr/>
        <p:txBody>
          <a:bodyPr/>
          <a:lstStyle/>
          <a:p>
            <a:r>
              <a:rPr lang="en-US" dirty="0"/>
              <a:t>What is Vocera Analytics?</a:t>
            </a:r>
          </a:p>
        </p:txBody>
      </p:sp>
      <p:grpSp>
        <p:nvGrpSpPr>
          <p:cNvPr id="19" name="Group 18">
            <a:extLst>
              <a:ext uri="{FF2B5EF4-FFF2-40B4-BE49-F238E27FC236}">
                <a16:creationId xmlns:a16="http://schemas.microsoft.com/office/drawing/2014/main" id="{71A17C07-2791-421E-8C4D-2D52D803F22D}"/>
              </a:ext>
            </a:extLst>
          </p:cNvPr>
          <p:cNvGrpSpPr/>
          <p:nvPr/>
        </p:nvGrpSpPr>
        <p:grpSpPr>
          <a:xfrm>
            <a:off x="144751" y="1290289"/>
            <a:ext cx="8280063" cy="1713592"/>
            <a:chOff x="1644098" y="1170899"/>
            <a:chExt cx="8280063" cy="1713592"/>
          </a:xfrm>
        </p:grpSpPr>
        <p:pic>
          <p:nvPicPr>
            <p:cNvPr id="20" name="Picture 19">
              <a:extLst>
                <a:ext uri="{FF2B5EF4-FFF2-40B4-BE49-F238E27FC236}">
                  <a16:creationId xmlns:a16="http://schemas.microsoft.com/office/drawing/2014/main" id="{3D256446-8A49-4C9E-BC0E-30DA34C8FC3D}"/>
                </a:ext>
              </a:extLst>
            </p:cNvPr>
            <p:cNvPicPr>
              <a:picLocks noChangeAspect="1"/>
            </p:cNvPicPr>
            <p:nvPr/>
          </p:nvPicPr>
          <p:blipFill>
            <a:blip r:embed="rId4"/>
            <a:stretch>
              <a:fillRect/>
            </a:stretch>
          </p:blipFill>
          <p:spPr>
            <a:xfrm>
              <a:off x="1644098" y="1170899"/>
              <a:ext cx="1592632" cy="1713592"/>
            </a:xfrm>
            <a:prstGeom prst="rect">
              <a:avLst/>
            </a:prstGeom>
          </p:spPr>
        </p:pic>
        <p:sp>
          <p:nvSpPr>
            <p:cNvPr id="21" name="TextBox 20">
              <a:extLst>
                <a:ext uri="{FF2B5EF4-FFF2-40B4-BE49-F238E27FC236}">
                  <a16:creationId xmlns:a16="http://schemas.microsoft.com/office/drawing/2014/main" id="{3DC3E361-1249-405A-B40D-2FE040FCCD7E}"/>
                </a:ext>
              </a:extLst>
            </p:cNvPr>
            <p:cNvSpPr txBox="1"/>
            <p:nvPr/>
          </p:nvSpPr>
          <p:spPr>
            <a:xfrm>
              <a:off x="3357661" y="1796862"/>
              <a:ext cx="1695721" cy="461665"/>
            </a:xfrm>
            <a:prstGeom prst="rect">
              <a:avLst/>
            </a:prstGeom>
            <a:noFill/>
          </p:spPr>
          <p:txBody>
            <a:bodyPr wrap="none" rtlCol="0">
              <a:spAutoFit/>
            </a:bodyPr>
            <a:lstStyle/>
            <a:p>
              <a:r>
                <a:rPr lang="en-US" sz="2400" b="1" dirty="0"/>
                <a:t>Dashboards</a:t>
              </a:r>
            </a:p>
          </p:txBody>
        </p:sp>
        <p:sp>
          <p:nvSpPr>
            <p:cNvPr id="22" name="TextBox 21">
              <a:extLst>
                <a:ext uri="{FF2B5EF4-FFF2-40B4-BE49-F238E27FC236}">
                  <a16:creationId xmlns:a16="http://schemas.microsoft.com/office/drawing/2014/main" id="{6E2BB225-EB9B-4CB6-8F0C-86EA10F7F328}"/>
                </a:ext>
              </a:extLst>
            </p:cNvPr>
            <p:cNvSpPr txBox="1"/>
            <p:nvPr/>
          </p:nvSpPr>
          <p:spPr>
            <a:xfrm>
              <a:off x="5119078" y="1298277"/>
              <a:ext cx="4805083" cy="1508105"/>
            </a:xfrm>
            <a:prstGeom prst="rect">
              <a:avLst/>
            </a:prstGeom>
            <a:noFill/>
          </p:spPr>
          <p:txBody>
            <a:bodyPr wrap="square" rtlCol="0">
              <a:spAutoFit/>
            </a:bodyPr>
            <a:lstStyle/>
            <a:p>
              <a:pPr marL="342900" indent="-342900">
                <a:buFont typeface="Arial" panose="020B0604020202020204" pitchFamily="34" charset="0"/>
                <a:buChar char="•"/>
              </a:pPr>
              <a:r>
                <a:rPr lang="en-US" sz="2300" dirty="0"/>
                <a:t>Enable ad-hoc reporting</a:t>
              </a:r>
            </a:p>
            <a:p>
              <a:pPr marL="342900" indent="-342900">
                <a:buFont typeface="Arial" panose="020B0604020202020204" pitchFamily="34" charset="0"/>
                <a:buChar char="•"/>
              </a:pPr>
              <a:r>
                <a:rPr lang="en-US" sz="2300" dirty="0"/>
                <a:t>Interactive, including drill down</a:t>
              </a:r>
            </a:p>
            <a:p>
              <a:pPr marL="342900" indent="-342900">
                <a:buFont typeface="Arial" panose="020B0604020202020204" pitchFamily="34" charset="0"/>
                <a:buChar char="•"/>
              </a:pPr>
              <a:r>
                <a:rPr lang="en-US" sz="2300" dirty="0"/>
                <a:t>More summary-type info</a:t>
              </a:r>
            </a:p>
            <a:p>
              <a:pPr marL="342900" indent="-342900">
                <a:buFont typeface="Arial" panose="020B0604020202020204" pitchFamily="34" charset="0"/>
                <a:buChar char="•"/>
              </a:pPr>
              <a:r>
                <a:rPr lang="en-US" sz="2300" dirty="0"/>
                <a:t>Pie charts or graphs</a:t>
              </a:r>
            </a:p>
          </p:txBody>
        </p:sp>
      </p:grpSp>
      <p:grpSp>
        <p:nvGrpSpPr>
          <p:cNvPr id="23" name="Group 22">
            <a:extLst>
              <a:ext uri="{FF2B5EF4-FFF2-40B4-BE49-F238E27FC236}">
                <a16:creationId xmlns:a16="http://schemas.microsoft.com/office/drawing/2014/main" id="{E3420D8C-D4ED-48D9-A536-E9267D6CB48E}"/>
              </a:ext>
            </a:extLst>
          </p:cNvPr>
          <p:cNvGrpSpPr/>
          <p:nvPr/>
        </p:nvGrpSpPr>
        <p:grpSpPr>
          <a:xfrm>
            <a:off x="140541" y="3081517"/>
            <a:ext cx="9234533" cy="1862048"/>
            <a:chOff x="1639888" y="3647927"/>
            <a:chExt cx="9234533" cy="1862048"/>
          </a:xfrm>
        </p:grpSpPr>
        <p:pic>
          <p:nvPicPr>
            <p:cNvPr id="24" name="Picture 23">
              <a:extLst>
                <a:ext uri="{FF2B5EF4-FFF2-40B4-BE49-F238E27FC236}">
                  <a16:creationId xmlns:a16="http://schemas.microsoft.com/office/drawing/2014/main" id="{573F0E45-0B2A-4010-852E-FBC871FE8F34}"/>
                </a:ext>
              </a:extLst>
            </p:cNvPr>
            <p:cNvPicPr>
              <a:picLocks noChangeAspect="1"/>
            </p:cNvPicPr>
            <p:nvPr/>
          </p:nvPicPr>
          <p:blipFill>
            <a:blip r:embed="rId5"/>
            <a:stretch>
              <a:fillRect/>
            </a:stretch>
          </p:blipFill>
          <p:spPr>
            <a:xfrm>
              <a:off x="1639888" y="3727518"/>
              <a:ext cx="1596774" cy="1707242"/>
            </a:xfrm>
            <a:prstGeom prst="rect">
              <a:avLst/>
            </a:prstGeom>
          </p:spPr>
        </p:pic>
        <p:sp>
          <p:nvSpPr>
            <p:cNvPr id="25" name="TextBox 24">
              <a:extLst>
                <a:ext uri="{FF2B5EF4-FFF2-40B4-BE49-F238E27FC236}">
                  <a16:creationId xmlns:a16="http://schemas.microsoft.com/office/drawing/2014/main" id="{CF8567A3-CAF7-4935-B5DA-AB3DEB372669}"/>
                </a:ext>
              </a:extLst>
            </p:cNvPr>
            <p:cNvSpPr txBox="1"/>
            <p:nvPr/>
          </p:nvSpPr>
          <p:spPr>
            <a:xfrm>
              <a:off x="3600951" y="4350306"/>
              <a:ext cx="1178849" cy="461665"/>
            </a:xfrm>
            <a:prstGeom prst="rect">
              <a:avLst/>
            </a:prstGeom>
            <a:noFill/>
          </p:spPr>
          <p:txBody>
            <a:bodyPr wrap="none" rtlCol="0">
              <a:spAutoFit/>
            </a:bodyPr>
            <a:lstStyle/>
            <a:p>
              <a:r>
                <a:rPr lang="en-US" sz="2400" b="1" dirty="0"/>
                <a:t>Reports</a:t>
              </a:r>
            </a:p>
          </p:txBody>
        </p:sp>
        <p:sp>
          <p:nvSpPr>
            <p:cNvPr id="26" name="TextBox 25">
              <a:extLst>
                <a:ext uri="{FF2B5EF4-FFF2-40B4-BE49-F238E27FC236}">
                  <a16:creationId xmlns:a16="http://schemas.microsoft.com/office/drawing/2014/main" id="{A85B9D22-3EC0-42B7-A508-34FAC24172B0}"/>
                </a:ext>
              </a:extLst>
            </p:cNvPr>
            <p:cNvSpPr txBox="1"/>
            <p:nvPr/>
          </p:nvSpPr>
          <p:spPr>
            <a:xfrm>
              <a:off x="5119078" y="3647927"/>
              <a:ext cx="5755343" cy="1862048"/>
            </a:xfrm>
            <a:prstGeom prst="rect">
              <a:avLst/>
            </a:prstGeom>
            <a:noFill/>
          </p:spPr>
          <p:txBody>
            <a:bodyPr wrap="square" rtlCol="0">
              <a:spAutoFit/>
            </a:bodyPr>
            <a:lstStyle/>
            <a:p>
              <a:pPr marL="342900" indent="-342900">
                <a:buFont typeface="Arial" panose="020B0604020202020204" pitchFamily="34" charset="0"/>
                <a:buChar char="•"/>
              </a:pPr>
              <a:r>
                <a:rPr lang="en-US" sz="2300" dirty="0"/>
                <a:t>Integrated with Crystal Reports, like VRS</a:t>
              </a:r>
            </a:p>
            <a:p>
              <a:pPr marL="342900" indent="-342900">
                <a:buFont typeface="Arial" panose="020B0604020202020204" pitchFamily="34" charset="0"/>
                <a:buChar char="•"/>
              </a:pPr>
              <a:r>
                <a:rPr lang="en-US" sz="2300" dirty="0"/>
                <a:t>Can be scheduled and emailed</a:t>
              </a:r>
            </a:p>
            <a:p>
              <a:pPr marL="342900" indent="-342900">
                <a:buFont typeface="Arial" panose="020B0604020202020204" pitchFamily="34" charset="0"/>
                <a:buChar char="•"/>
              </a:pPr>
              <a:r>
                <a:rPr lang="en-US" sz="2300" dirty="0"/>
                <a:t>More detailed</a:t>
              </a:r>
            </a:p>
            <a:p>
              <a:pPr marL="342900" indent="-342900">
                <a:buFont typeface="Arial" panose="020B0604020202020204" pitchFamily="34" charset="0"/>
                <a:buChar char="•"/>
              </a:pPr>
              <a:r>
                <a:rPr lang="en-US" sz="2300" dirty="0"/>
                <a:t>Not interactive – no drill down</a:t>
              </a:r>
            </a:p>
            <a:p>
              <a:pPr marL="342900" indent="-342900">
                <a:buFont typeface="Arial" panose="020B0604020202020204" pitchFamily="34" charset="0"/>
                <a:buChar char="•"/>
              </a:pPr>
              <a:r>
                <a:rPr lang="en-US" sz="2300" dirty="0"/>
                <a:t>No pie charts or graphs</a:t>
              </a:r>
            </a:p>
          </p:txBody>
        </p:sp>
      </p:grpSp>
      <p:sp>
        <p:nvSpPr>
          <p:cNvPr id="28" name="Rectangle 27">
            <a:extLst>
              <a:ext uri="{FF2B5EF4-FFF2-40B4-BE49-F238E27FC236}">
                <a16:creationId xmlns:a16="http://schemas.microsoft.com/office/drawing/2014/main" id="{75B68A67-2060-43C6-8849-B05E3C740012}"/>
              </a:ext>
            </a:extLst>
          </p:cNvPr>
          <p:cNvSpPr/>
          <p:nvPr/>
        </p:nvSpPr>
        <p:spPr>
          <a:xfrm>
            <a:off x="144751" y="1306393"/>
            <a:ext cx="8917490" cy="1687434"/>
          </a:xfrm>
          <a:prstGeom prst="rect">
            <a:avLst/>
          </a:prstGeom>
          <a:noFill/>
          <a:ln>
            <a:solidFill>
              <a:srgbClr val="528E9B"/>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200" dirty="0">
              <a:solidFill>
                <a:schemeClr val="bg1"/>
              </a:solidFill>
            </a:endParaRPr>
          </a:p>
        </p:txBody>
      </p:sp>
      <p:sp>
        <p:nvSpPr>
          <p:cNvPr id="29" name="Rectangle 28">
            <a:extLst>
              <a:ext uri="{FF2B5EF4-FFF2-40B4-BE49-F238E27FC236}">
                <a16:creationId xmlns:a16="http://schemas.microsoft.com/office/drawing/2014/main" id="{F8134AC9-E266-45A4-A2C6-512A369067C2}"/>
              </a:ext>
            </a:extLst>
          </p:cNvPr>
          <p:cNvSpPr/>
          <p:nvPr/>
        </p:nvSpPr>
        <p:spPr>
          <a:xfrm>
            <a:off x="128961" y="3165876"/>
            <a:ext cx="8933280" cy="1701058"/>
          </a:xfrm>
          <a:prstGeom prst="rect">
            <a:avLst/>
          </a:prstGeom>
          <a:noFill/>
          <a:ln>
            <a:solidFill>
              <a:srgbClr val="69809F"/>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200" dirty="0">
              <a:solidFill>
                <a:schemeClr val="bg1"/>
              </a:solidFill>
            </a:endParaRPr>
          </a:p>
        </p:txBody>
      </p:sp>
    </p:spTree>
    <p:custDataLst>
      <p:tags r:id="rId1"/>
    </p:custDataLst>
    <p:extLst>
      <p:ext uri="{BB962C8B-B14F-4D97-AF65-F5344CB8AC3E}">
        <p14:creationId xmlns:p14="http://schemas.microsoft.com/office/powerpoint/2010/main" val="155993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4" name="Title 3">
            <a:extLst>
              <a:ext uri="{FF2B5EF4-FFF2-40B4-BE49-F238E27FC236}">
                <a16:creationId xmlns:a16="http://schemas.microsoft.com/office/drawing/2014/main" id="{F14BF254-E71D-4E36-93F5-32E07633069D}"/>
              </a:ext>
            </a:extLst>
          </p:cNvPr>
          <p:cNvSpPr>
            <a:spLocks noGrp="1"/>
          </p:cNvSpPr>
          <p:nvPr>
            <p:ph type="title"/>
          </p:nvPr>
        </p:nvSpPr>
        <p:spPr/>
        <p:txBody>
          <a:bodyPr/>
          <a:lstStyle/>
          <a:p>
            <a:r>
              <a:rPr lang="en-US" dirty="0"/>
              <a:t>Benefits</a:t>
            </a:r>
          </a:p>
        </p:txBody>
      </p:sp>
      <p:sp>
        <p:nvSpPr>
          <p:cNvPr id="8" name="Content Placeholder 7">
            <a:extLst>
              <a:ext uri="{FF2B5EF4-FFF2-40B4-BE49-F238E27FC236}">
                <a16:creationId xmlns:a16="http://schemas.microsoft.com/office/drawing/2014/main" id="{AB90D353-4FDE-4A16-BB6A-7D7C14744E7F}"/>
              </a:ext>
            </a:extLst>
          </p:cNvPr>
          <p:cNvSpPr>
            <a:spLocks noGrp="1"/>
          </p:cNvSpPr>
          <p:nvPr>
            <p:ph idx="1"/>
          </p:nvPr>
        </p:nvSpPr>
        <p:spPr/>
        <p:txBody>
          <a:bodyPr/>
          <a:lstStyle/>
          <a:p>
            <a:r>
              <a:rPr lang="en-US" sz="2800" dirty="0"/>
              <a:t>Reporting provides information on:</a:t>
            </a:r>
          </a:p>
          <a:p>
            <a:pPr lvl="1"/>
            <a:r>
              <a:rPr lang="en-US" sz="2400" dirty="0"/>
              <a:t>The health of the system</a:t>
            </a:r>
          </a:p>
          <a:p>
            <a:pPr lvl="1"/>
            <a:r>
              <a:rPr lang="en-US" sz="2400" dirty="0"/>
              <a:t>Device tracking</a:t>
            </a:r>
          </a:p>
          <a:p>
            <a:pPr lvl="1"/>
            <a:r>
              <a:rPr lang="en-US" sz="2400" dirty="0"/>
              <a:t>Post-deployment assessment – how well are end users doing?</a:t>
            </a:r>
          </a:p>
          <a:p>
            <a:r>
              <a:rPr lang="en-US" sz="2800" dirty="0"/>
              <a:t>Business tool AND clinical tool</a:t>
            </a:r>
          </a:p>
        </p:txBody>
      </p:sp>
    </p:spTree>
    <p:custDataLst>
      <p:tags r:id="rId1"/>
    </p:custDataLst>
    <p:extLst>
      <p:ext uri="{BB962C8B-B14F-4D97-AF65-F5344CB8AC3E}">
        <p14:creationId xmlns:p14="http://schemas.microsoft.com/office/powerpoint/2010/main" val="372439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More Overview Information</a:t>
            </a:r>
          </a:p>
        </p:txBody>
      </p:sp>
      <p:sp>
        <p:nvSpPr>
          <p:cNvPr id="2" name="Content Placeholder 1">
            <a:extLst>
              <a:ext uri="{FF2B5EF4-FFF2-40B4-BE49-F238E27FC236}">
                <a16:creationId xmlns:a16="http://schemas.microsoft.com/office/drawing/2014/main" id="{9AC87F29-ADB9-4129-B897-9AF04667EE97}"/>
              </a:ext>
            </a:extLst>
          </p:cNvPr>
          <p:cNvSpPr>
            <a:spLocks noGrp="1"/>
          </p:cNvSpPr>
          <p:nvPr>
            <p:ph idx="1"/>
          </p:nvPr>
        </p:nvSpPr>
        <p:spPr>
          <a:xfrm>
            <a:off x="457200" y="1336175"/>
            <a:ext cx="8560676" cy="3394472"/>
          </a:xfrm>
        </p:spPr>
        <p:txBody>
          <a:bodyPr/>
          <a:lstStyle/>
          <a:p>
            <a:pPr marL="1371600" lvl="3" indent="0">
              <a:buNone/>
            </a:pPr>
            <a:r>
              <a:rPr lang="en-US" sz="2800" i="1" dirty="0"/>
              <a:t>Introduction to Vocera Analytics 1.0 </a:t>
            </a:r>
            <a:r>
              <a:rPr lang="en-US" sz="2800" dirty="0"/>
              <a:t>in EduBrite</a:t>
            </a:r>
          </a:p>
          <a:p>
            <a:pPr lvl="3"/>
            <a:r>
              <a:rPr lang="en-US" sz="2000"/>
              <a:t>Describe what Vocera Analytics is and why it is being released</a:t>
            </a:r>
          </a:p>
          <a:p>
            <a:pPr lvl="3"/>
            <a:r>
              <a:rPr lang="en-US" sz="2000"/>
              <a:t>Describe the key features of Vocera Analytics</a:t>
            </a:r>
          </a:p>
          <a:p>
            <a:pPr lvl="3"/>
            <a:r>
              <a:rPr lang="en-US" sz="2000"/>
              <a:t>Explain how Vocera Analytics will benefit target customers</a:t>
            </a:r>
          </a:p>
          <a:p>
            <a:pPr lvl="3"/>
            <a:r>
              <a:rPr lang="en-US" sz="2000"/>
              <a:t>Explain how Vocera Analytics will be positioned to customers</a:t>
            </a:r>
          </a:p>
          <a:p>
            <a:pPr lvl="3"/>
            <a:r>
              <a:rPr lang="en-US" sz="2000"/>
              <a:t>Identify where to access help documents and procedures</a:t>
            </a:r>
          </a:p>
          <a:p>
            <a:pPr marL="3175" indent="0">
              <a:buNone/>
            </a:pPr>
            <a:endParaRPr lang="en-US" sz="2800">
              <a:hlinkClick r:id="rId4"/>
            </a:endParaRPr>
          </a:p>
          <a:p>
            <a:pPr marL="1371600" lvl="3" indent="0">
              <a:buNone/>
            </a:pPr>
            <a:r>
              <a:rPr lang="en-US" sz="2000">
                <a:hlinkClick r:id="rId4"/>
              </a:rPr>
              <a:t>Vocera </a:t>
            </a:r>
            <a:r>
              <a:rPr lang="en-US" sz="2000" dirty="0">
                <a:hlinkClick r:id="rId4"/>
              </a:rPr>
              <a:t>Analytics Overview </a:t>
            </a:r>
            <a:r>
              <a:rPr lang="en-US" sz="2000" dirty="0"/>
              <a:t>in http://pubs-staging 01/</a:t>
            </a:r>
          </a:p>
        </p:txBody>
      </p:sp>
      <p:pic>
        <p:nvPicPr>
          <p:cNvPr id="12" name="Picture 11">
            <a:extLst>
              <a:ext uri="{FF2B5EF4-FFF2-40B4-BE49-F238E27FC236}">
                <a16:creationId xmlns:a16="http://schemas.microsoft.com/office/drawing/2014/main" id="{554C061D-0179-47E1-AE9E-4B94F03DE7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154" y="1437775"/>
            <a:ext cx="1200722" cy="1011135"/>
          </a:xfrm>
          <a:prstGeom prst="rect">
            <a:avLst/>
          </a:prstGeom>
        </p:spPr>
      </p:pic>
      <p:pic>
        <p:nvPicPr>
          <p:cNvPr id="1026" name="Picture 2" descr="C:\Users\ecrane\AppData\Local\Temp\SNAGHTML4eb5840f.PNG">
            <a:extLst>
              <a:ext uri="{FF2B5EF4-FFF2-40B4-BE49-F238E27FC236}">
                <a16:creationId xmlns:a16="http://schemas.microsoft.com/office/drawing/2014/main" id="{36052C74-B752-4A2D-A384-406BEA9C1F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173" y="3626150"/>
            <a:ext cx="854756" cy="79870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9574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82504" y="2415436"/>
            <a:ext cx="4846746" cy="914400"/>
          </a:xfrm>
        </p:spPr>
        <p:txBody>
          <a:bodyPr/>
          <a:lstStyle/>
          <a:p>
            <a:pPr lvl="0"/>
            <a:r>
              <a:rPr lang="en-US" dirty="0"/>
              <a:t>Hardware, Software, and Port Requirements</a:t>
            </a:r>
          </a:p>
        </p:txBody>
      </p:sp>
    </p:spTree>
    <p:custDataLst>
      <p:tags r:id="rId1"/>
    </p:custDataLst>
    <p:extLst>
      <p:ext uri="{BB962C8B-B14F-4D97-AF65-F5344CB8AC3E}">
        <p14:creationId xmlns:p14="http://schemas.microsoft.com/office/powerpoint/2010/main" val="985880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t>List the required software for a Vocera Analytics installation</a:t>
            </a:r>
            <a:endParaRPr lang="en-US" dirty="0"/>
          </a:p>
          <a:p>
            <a:r>
              <a:rPr lang="en-US"/>
              <a:t>List the deployment size options</a:t>
            </a:r>
            <a:endParaRPr lang="en-US" dirty="0"/>
          </a:p>
          <a:p>
            <a:r>
              <a:rPr lang="en-US"/>
              <a:t>Describe where to locate hardware, software, and port requirements</a:t>
            </a:r>
            <a:endParaRPr lang="en-US" dirty="0"/>
          </a:p>
          <a:p>
            <a:endParaRPr lang="en-US" dirty="0"/>
          </a:p>
        </p:txBody>
      </p:sp>
      <p:sp>
        <p:nvSpPr>
          <p:cNvPr id="6" name="Text Placeholder 5"/>
          <p:cNvSpPr>
            <a:spLocks noGrp="1"/>
          </p:cNvSpPr>
          <p:nvPr>
            <p:ph type="body" sz="quarter" idx="13"/>
          </p:nvPr>
        </p:nvSpPr>
        <p:spPr/>
        <p:txBody>
          <a:bodyPr/>
          <a:lstStyle/>
          <a:p>
            <a:r>
              <a:rPr lang="en-US" dirty="0"/>
              <a:t>After this module, you should be able to:</a:t>
            </a:r>
          </a:p>
        </p:txBody>
      </p:sp>
      <p:sp>
        <p:nvSpPr>
          <p:cNvPr id="9" name="Title 8"/>
          <p:cNvSpPr>
            <a:spLocks noGrp="1"/>
          </p:cNvSpPr>
          <p:nvPr>
            <p:ph type="title"/>
          </p:nvPr>
        </p:nvSpPr>
        <p:spPr/>
        <p:txBody>
          <a:bodyPr/>
          <a:lstStyle/>
          <a:p>
            <a:pPr lvl="0"/>
            <a:r>
              <a:rPr lang="en-US" dirty="0"/>
              <a:t>Module Objectives</a:t>
            </a: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spTree>
    <p:custDataLst>
      <p:tags r:id="rId1"/>
    </p:custDataLst>
    <p:extLst>
      <p:ext uri="{BB962C8B-B14F-4D97-AF65-F5344CB8AC3E}">
        <p14:creationId xmlns:p14="http://schemas.microsoft.com/office/powerpoint/2010/main" val="393849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Software Requirements – Vocera Products</a:t>
            </a:r>
          </a:p>
        </p:txBody>
      </p:sp>
      <p:sp>
        <p:nvSpPr>
          <p:cNvPr id="7" name="Content Placeholder 6">
            <a:extLst>
              <a:ext uri="{FF2B5EF4-FFF2-40B4-BE49-F238E27FC236}">
                <a16:creationId xmlns:a16="http://schemas.microsoft.com/office/drawing/2014/main" id="{33B3F7A3-EDB8-4B8D-940A-EE9EC03927EE}"/>
              </a:ext>
            </a:extLst>
          </p:cNvPr>
          <p:cNvSpPr>
            <a:spLocks noGrp="1"/>
          </p:cNvSpPr>
          <p:nvPr>
            <p:ph idx="1"/>
          </p:nvPr>
        </p:nvSpPr>
        <p:spPr>
          <a:xfrm>
            <a:off x="2743199" y="1021850"/>
            <a:ext cx="6274677" cy="3651750"/>
          </a:xfrm>
        </p:spPr>
        <p:txBody>
          <a:bodyPr/>
          <a:lstStyle/>
          <a:p>
            <a:r>
              <a:rPr lang="en-US" sz="2600" dirty="0"/>
              <a:t>Vocera Voice Server version 4.4.4 and later</a:t>
            </a:r>
          </a:p>
          <a:p>
            <a:r>
              <a:rPr lang="en-US" sz="2600" dirty="0"/>
              <a:t>Engage Platform version 5.5 and later, with EMDAN version 1.9x and later</a:t>
            </a:r>
          </a:p>
          <a:p>
            <a:r>
              <a:rPr lang="en-US" sz="2600" dirty="0"/>
              <a:t>Vocera Messaging Platform version 5.2.1 and later</a:t>
            </a: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3" name="Rectangle 2">
            <a:extLst>
              <a:ext uri="{FF2B5EF4-FFF2-40B4-BE49-F238E27FC236}">
                <a16:creationId xmlns:a16="http://schemas.microsoft.com/office/drawing/2014/main" id="{2B3E7C6A-9775-4DBD-8BEE-D7297C1A044E}"/>
              </a:ext>
            </a:extLst>
          </p:cNvPr>
          <p:cNvSpPr/>
          <p:nvPr/>
        </p:nvSpPr>
        <p:spPr>
          <a:xfrm>
            <a:off x="2621280" y="1511808"/>
            <a:ext cx="353568" cy="3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pic>
        <p:nvPicPr>
          <p:cNvPr id="12" name="Picture 11">
            <a:extLst>
              <a:ext uri="{FF2B5EF4-FFF2-40B4-BE49-F238E27FC236}">
                <a16:creationId xmlns:a16="http://schemas.microsoft.com/office/drawing/2014/main" id="{C8CB3761-B68F-4DCB-97C3-F7B9CFF281BC}"/>
              </a:ext>
            </a:extLst>
          </p:cNvPr>
          <p:cNvPicPr>
            <a:picLocks noChangeAspect="1"/>
          </p:cNvPicPr>
          <p:nvPr/>
        </p:nvPicPr>
        <p:blipFill rotWithShape="1">
          <a:blip r:embed="rId5"/>
          <a:srcRect r="6089"/>
          <a:stretch/>
        </p:blipFill>
        <p:spPr>
          <a:xfrm>
            <a:off x="-561857" y="2616588"/>
            <a:ext cx="3406657" cy="2509302"/>
          </a:xfrm>
          <a:prstGeom prst="rect">
            <a:avLst/>
          </a:prstGeom>
        </p:spPr>
      </p:pic>
    </p:spTree>
    <p:custDataLst>
      <p:tags r:id="rId1"/>
    </p:custDataLst>
    <p:extLst>
      <p:ext uri="{BB962C8B-B14F-4D97-AF65-F5344CB8AC3E}">
        <p14:creationId xmlns:p14="http://schemas.microsoft.com/office/powerpoint/2010/main" val="113585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Software Requirements – Third Party</a:t>
            </a:r>
          </a:p>
        </p:txBody>
      </p:sp>
      <p:sp>
        <p:nvSpPr>
          <p:cNvPr id="7" name="Content Placeholder 6">
            <a:extLst>
              <a:ext uri="{FF2B5EF4-FFF2-40B4-BE49-F238E27FC236}">
                <a16:creationId xmlns:a16="http://schemas.microsoft.com/office/drawing/2014/main" id="{33B3F7A3-EDB8-4B8D-940A-EE9EC03927EE}"/>
              </a:ext>
            </a:extLst>
          </p:cNvPr>
          <p:cNvSpPr>
            <a:spLocks noGrp="1"/>
          </p:cNvSpPr>
          <p:nvPr>
            <p:ph idx="1"/>
          </p:nvPr>
        </p:nvSpPr>
        <p:spPr>
          <a:xfrm>
            <a:off x="457200" y="1021850"/>
            <a:ext cx="8229600" cy="3172779"/>
          </a:xfrm>
        </p:spPr>
        <p:txBody>
          <a:bodyPr/>
          <a:lstStyle/>
          <a:p>
            <a:r>
              <a:rPr lang="en-US" sz="2800" dirty="0"/>
              <a:t>Crystal Reports 2016</a:t>
            </a:r>
          </a:p>
          <a:p>
            <a:pPr lvl="1"/>
            <a:r>
              <a:rPr lang="en-US" sz="2400" dirty="0"/>
              <a:t>DO NOT install on the same machine as Vocera Analytics Server. Vocera Analytics Server has not been certified to work on computers where Crystal Reports Server is also installed.</a:t>
            </a:r>
          </a:p>
          <a:p>
            <a:r>
              <a:rPr lang="en-US" sz="2800" dirty="0"/>
              <a:t>MySQL Connector/ODBC 3.51 driver</a:t>
            </a:r>
          </a:p>
          <a:p>
            <a:pPr lvl="1"/>
            <a:r>
              <a:rPr lang="en-US" sz="2400" dirty="0"/>
              <a:t>You must also set up an ODBC data source. </a:t>
            </a: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3" name="Rectangle 2">
            <a:extLst>
              <a:ext uri="{FF2B5EF4-FFF2-40B4-BE49-F238E27FC236}">
                <a16:creationId xmlns:a16="http://schemas.microsoft.com/office/drawing/2014/main" id="{2B3E7C6A-9775-4DBD-8BEE-D7297C1A044E}"/>
              </a:ext>
            </a:extLst>
          </p:cNvPr>
          <p:cNvSpPr/>
          <p:nvPr/>
        </p:nvSpPr>
        <p:spPr>
          <a:xfrm>
            <a:off x="2621280" y="1511808"/>
            <a:ext cx="353568" cy="3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pic>
        <p:nvPicPr>
          <p:cNvPr id="11" name="Picture 10">
            <a:extLst>
              <a:ext uri="{FF2B5EF4-FFF2-40B4-BE49-F238E27FC236}">
                <a16:creationId xmlns:a16="http://schemas.microsoft.com/office/drawing/2014/main" id="{B00DCAE5-8166-4A7A-B6E1-BB8594B275F0}"/>
              </a:ext>
            </a:extLst>
          </p:cNvPr>
          <p:cNvPicPr>
            <a:picLocks noChangeAspect="1"/>
          </p:cNvPicPr>
          <p:nvPr/>
        </p:nvPicPr>
        <p:blipFill>
          <a:blip r:embed="rId5"/>
          <a:stretch>
            <a:fillRect/>
          </a:stretch>
        </p:blipFill>
        <p:spPr>
          <a:xfrm>
            <a:off x="803403" y="1464508"/>
            <a:ext cx="436878" cy="378207"/>
          </a:xfrm>
          <a:prstGeom prst="rect">
            <a:avLst/>
          </a:prstGeom>
        </p:spPr>
      </p:pic>
    </p:spTree>
    <p:custDataLst>
      <p:tags r:id="rId1"/>
    </p:custDataLst>
    <p:extLst>
      <p:ext uri="{BB962C8B-B14F-4D97-AF65-F5344CB8AC3E}">
        <p14:creationId xmlns:p14="http://schemas.microsoft.com/office/powerpoint/2010/main" val="2090843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100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par>
                                <p:cTn id="12" presetID="10" presetClass="entr" presetSubtype="0" fill="hold" nodeType="withEffect">
                                  <p:stCondLst>
                                    <p:cond delay="10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500"/>
                                        <p:tgtEl>
                                          <p:spTgt spid="7">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
                                        </p:tgtEl>
                                      </p:cBhvr>
                                    </p:animEffect>
                                    <p:set>
                                      <p:cBhvr>
                                        <p:cTn id="3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Sizing and Hardware Requirements</a:t>
            </a:r>
          </a:p>
        </p:txBody>
      </p:sp>
      <p:sp>
        <p:nvSpPr>
          <p:cNvPr id="7" name="Content Placeholder 6">
            <a:extLst>
              <a:ext uri="{FF2B5EF4-FFF2-40B4-BE49-F238E27FC236}">
                <a16:creationId xmlns:a16="http://schemas.microsoft.com/office/drawing/2014/main" id="{33B3F7A3-EDB8-4B8D-940A-EE9EC03927EE}"/>
              </a:ext>
            </a:extLst>
          </p:cNvPr>
          <p:cNvSpPr>
            <a:spLocks noGrp="1"/>
          </p:cNvSpPr>
          <p:nvPr>
            <p:ph idx="1"/>
          </p:nvPr>
        </p:nvSpPr>
        <p:spPr>
          <a:xfrm>
            <a:off x="2510970" y="1021850"/>
            <a:ext cx="6506906" cy="3158264"/>
          </a:xfrm>
        </p:spPr>
        <p:txBody>
          <a:bodyPr/>
          <a:lstStyle/>
          <a:p>
            <a:r>
              <a:rPr lang="en-US" sz="2400" dirty="0"/>
              <a:t>Hardware requirements depend on the number of users, beds, alarms, alerts, and calls</a:t>
            </a:r>
          </a:p>
          <a:p>
            <a:r>
              <a:rPr lang="en-US" dirty="0"/>
              <a:t>Small, medium, and large deployments</a:t>
            </a:r>
          </a:p>
          <a:p>
            <a:r>
              <a:rPr lang="en-US" dirty="0"/>
              <a:t>Access this information via </a:t>
            </a:r>
            <a:r>
              <a:rPr lang="en-US">
                <a:hlinkClick r:id="rId4"/>
              </a:rPr>
              <a:t>Hardware Requirements</a:t>
            </a:r>
            <a:r>
              <a:rPr lang="en-US"/>
              <a:t> </a:t>
            </a:r>
            <a:r>
              <a:rPr lang="en-US" dirty="0"/>
              <a:t>page in the Vocera Analytics Administration </a:t>
            </a:r>
            <a:r>
              <a:rPr lang="en-US"/>
              <a:t>Guide.</a:t>
            </a:r>
            <a:endParaRPr lang="en-US" dirty="0"/>
          </a:p>
        </p:txBody>
      </p:sp>
      <p:pic>
        <p:nvPicPr>
          <p:cNvPr id="2" name="Picture 1" hidden="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3" name="Rectangle 2">
            <a:extLst>
              <a:ext uri="{FF2B5EF4-FFF2-40B4-BE49-F238E27FC236}">
                <a16:creationId xmlns:a16="http://schemas.microsoft.com/office/drawing/2014/main" id="{2B3E7C6A-9775-4DBD-8BEE-D7297C1A044E}"/>
              </a:ext>
            </a:extLst>
          </p:cNvPr>
          <p:cNvSpPr/>
          <p:nvPr/>
        </p:nvSpPr>
        <p:spPr>
          <a:xfrm>
            <a:off x="2621280" y="1511808"/>
            <a:ext cx="353568" cy="3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pic>
        <p:nvPicPr>
          <p:cNvPr id="5" name="Picture 4">
            <a:extLst>
              <a:ext uri="{FF2B5EF4-FFF2-40B4-BE49-F238E27FC236}">
                <a16:creationId xmlns:a16="http://schemas.microsoft.com/office/drawing/2014/main" id="{C0F0198D-F741-4732-BB3A-00D741B320C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12282" y="1021850"/>
            <a:ext cx="1836984" cy="2861346"/>
          </a:xfrm>
          <a:prstGeom prst="rect">
            <a:avLst/>
          </a:prstGeom>
        </p:spPr>
      </p:pic>
    </p:spTree>
    <p:custDataLst>
      <p:tags r:id="rId1"/>
    </p:custDataLst>
    <p:extLst>
      <p:ext uri="{BB962C8B-B14F-4D97-AF65-F5344CB8AC3E}">
        <p14:creationId xmlns:p14="http://schemas.microsoft.com/office/powerpoint/2010/main" val="124058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2"/>
                                        </p:tgtEl>
                                      </p:cBhvr>
                                    </p:animEffect>
                                    <p:set>
                                      <p:cBhvr>
                                        <p:cTn id="2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Port Requirements</a:t>
            </a:r>
          </a:p>
        </p:txBody>
      </p:sp>
      <p:sp>
        <p:nvSpPr>
          <p:cNvPr id="7" name="Content Placeholder 6">
            <a:extLst>
              <a:ext uri="{FF2B5EF4-FFF2-40B4-BE49-F238E27FC236}">
                <a16:creationId xmlns:a16="http://schemas.microsoft.com/office/drawing/2014/main" id="{33B3F7A3-EDB8-4B8D-940A-EE9EC03927EE}"/>
              </a:ext>
            </a:extLst>
          </p:cNvPr>
          <p:cNvSpPr>
            <a:spLocks noGrp="1"/>
          </p:cNvSpPr>
          <p:nvPr>
            <p:ph idx="1"/>
          </p:nvPr>
        </p:nvSpPr>
        <p:spPr>
          <a:xfrm>
            <a:off x="4518335" y="1021850"/>
            <a:ext cx="4499541" cy="3897283"/>
          </a:xfrm>
        </p:spPr>
        <p:txBody>
          <a:bodyPr/>
          <a:lstStyle/>
          <a:p>
            <a:r>
              <a:rPr lang="en-US" sz="2400" dirty="0"/>
              <a:t>Configure </a:t>
            </a:r>
            <a:r>
              <a:rPr lang="en-US" dirty="0"/>
              <a:t>communication protocols and port numbers within the organization’s network environment.</a:t>
            </a:r>
          </a:p>
          <a:p>
            <a:r>
              <a:rPr lang="en-US" dirty="0"/>
              <a:t>Access the port descriptions, protocols, and numbers via the </a:t>
            </a:r>
            <a:r>
              <a:rPr lang="en-US" dirty="0">
                <a:solidFill>
                  <a:schemeClr val="accent6"/>
                </a:solidFill>
                <a:hlinkClick r:id="rId4"/>
              </a:rPr>
              <a:t>Port Requirements page</a:t>
            </a:r>
            <a:r>
              <a:rPr lang="en-US" dirty="0">
                <a:solidFill>
                  <a:schemeClr val="accent6"/>
                </a:solidFill>
              </a:rPr>
              <a:t> </a:t>
            </a:r>
            <a:r>
              <a:rPr lang="en-US" dirty="0"/>
              <a:t>of the Vocera Analytics Administration Guide.</a:t>
            </a:r>
          </a:p>
        </p:txBody>
      </p:sp>
      <p:pic>
        <p:nvPicPr>
          <p:cNvPr id="2" name="Picture 1" hidden="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3" name="Rectangle 2">
            <a:extLst>
              <a:ext uri="{FF2B5EF4-FFF2-40B4-BE49-F238E27FC236}">
                <a16:creationId xmlns:a16="http://schemas.microsoft.com/office/drawing/2014/main" id="{2B3E7C6A-9775-4DBD-8BEE-D7297C1A044E}"/>
              </a:ext>
            </a:extLst>
          </p:cNvPr>
          <p:cNvSpPr/>
          <p:nvPr/>
        </p:nvSpPr>
        <p:spPr>
          <a:xfrm>
            <a:off x="2621280" y="1511808"/>
            <a:ext cx="353568" cy="3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pic>
        <p:nvPicPr>
          <p:cNvPr id="17" name="Picture 16">
            <a:extLst>
              <a:ext uri="{FF2B5EF4-FFF2-40B4-BE49-F238E27FC236}">
                <a16:creationId xmlns:a16="http://schemas.microsoft.com/office/drawing/2014/main" id="{9192B653-547B-4979-8A09-641FA6C42C78}"/>
              </a:ext>
            </a:extLst>
          </p:cNvPr>
          <p:cNvPicPr>
            <a:picLocks noChangeAspect="1"/>
          </p:cNvPicPr>
          <p:nvPr/>
        </p:nvPicPr>
        <p:blipFill>
          <a:blip r:embed="rId6"/>
          <a:stretch>
            <a:fillRect/>
          </a:stretch>
        </p:blipFill>
        <p:spPr>
          <a:xfrm>
            <a:off x="206146" y="1277257"/>
            <a:ext cx="4312189" cy="2393918"/>
          </a:xfrm>
          <a:prstGeom prst="rect">
            <a:avLst/>
          </a:prstGeom>
        </p:spPr>
      </p:pic>
      <p:sp>
        <p:nvSpPr>
          <p:cNvPr id="4" name="Rectangle 3">
            <a:extLst>
              <a:ext uri="{FF2B5EF4-FFF2-40B4-BE49-F238E27FC236}">
                <a16:creationId xmlns:a16="http://schemas.microsoft.com/office/drawing/2014/main" id="{B8AD62B8-199F-4D16-A61F-EF0E1D1E39C9}"/>
              </a:ext>
            </a:extLst>
          </p:cNvPr>
          <p:cNvSpPr/>
          <p:nvPr/>
        </p:nvSpPr>
        <p:spPr>
          <a:xfrm>
            <a:off x="938928" y="1021850"/>
            <a:ext cx="751986" cy="25540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spTree>
    <p:custDataLst>
      <p:tags r:id="rId1"/>
    </p:custDataLst>
    <p:extLst>
      <p:ext uri="{BB962C8B-B14F-4D97-AF65-F5344CB8AC3E}">
        <p14:creationId xmlns:p14="http://schemas.microsoft.com/office/powerpoint/2010/main" val="310474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
                                        </p:tgtEl>
                                      </p:cBhvr>
                                    </p:animEffect>
                                    <p:set>
                                      <p:cBhvr>
                                        <p:cTn id="2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82504" y="2415436"/>
            <a:ext cx="6805432" cy="914400"/>
          </a:xfrm>
        </p:spPr>
        <p:txBody>
          <a:bodyPr/>
          <a:lstStyle/>
          <a:p>
            <a:pPr lvl="0"/>
            <a:r>
              <a:rPr lang="en-US" dirty="0"/>
              <a:t>Installation and Configuration</a:t>
            </a:r>
          </a:p>
        </p:txBody>
      </p:sp>
    </p:spTree>
    <p:custDataLst>
      <p:tags r:id="rId1"/>
    </p:custDataLst>
    <p:extLst>
      <p:ext uri="{BB962C8B-B14F-4D97-AF65-F5344CB8AC3E}">
        <p14:creationId xmlns:p14="http://schemas.microsoft.com/office/powerpoint/2010/main" val="15665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t>Identify where to find the installer</a:t>
            </a:r>
          </a:p>
          <a:p>
            <a:r>
              <a:rPr lang="en-US"/>
              <a:t>Indicate on which server to install Vocera Analytics</a:t>
            </a:r>
            <a:endParaRPr lang="en-US" dirty="0"/>
          </a:p>
          <a:p>
            <a:r>
              <a:rPr lang="en-US"/>
              <a:t>Identify where to find the installation procedure</a:t>
            </a:r>
          </a:p>
          <a:p>
            <a:r>
              <a:rPr lang="en-US"/>
              <a:t>Describe how to validate a successful installation</a:t>
            </a:r>
          </a:p>
          <a:p>
            <a:endParaRPr lang="en-US" dirty="0"/>
          </a:p>
        </p:txBody>
      </p:sp>
      <p:sp>
        <p:nvSpPr>
          <p:cNvPr id="6" name="Text Placeholder 5"/>
          <p:cNvSpPr>
            <a:spLocks noGrp="1"/>
          </p:cNvSpPr>
          <p:nvPr>
            <p:ph type="body" sz="quarter" idx="13"/>
          </p:nvPr>
        </p:nvSpPr>
        <p:spPr/>
        <p:txBody>
          <a:bodyPr/>
          <a:lstStyle/>
          <a:p>
            <a:r>
              <a:rPr lang="en-US" dirty="0"/>
              <a:t>After this module, you should be able to:</a:t>
            </a:r>
          </a:p>
        </p:txBody>
      </p:sp>
      <p:sp>
        <p:nvSpPr>
          <p:cNvPr id="9" name="Title 8"/>
          <p:cNvSpPr>
            <a:spLocks noGrp="1"/>
          </p:cNvSpPr>
          <p:nvPr>
            <p:ph type="title"/>
          </p:nvPr>
        </p:nvSpPr>
        <p:spPr/>
        <p:txBody>
          <a:bodyPr/>
          <a:lstStyle/>
          <a:p>
            <a:pPr lvl="0"/>
            <a:r>
              <a:rPr lang="en-US" dirty="0"/>
              <a:t>Module Objectives</a:t>
            </a: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spTree>
    <p:custDataLst>
      <p:tags r:id="rId1"/>
    </p:custDataLst>
    <p:extLst>
      <p:ext uri="{BB962C8B-B14F-4D97-AF65-F5344CB8AC3E}">
        <p14:creationId xmlns:p14="http://schemas.microsoft.com/office/powerpoint/2010/main" val="2789899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Installing Vocera Analytics Suite 1.0.0</a:t>
            </a:r>
          </a:p>
        </p:txBody>
      </p:sp>
      <p:sp>
        <p:nvSpPr>
          <p:cNvPr id="4" name="Content Placeholder 3">
            <a:extLst>
              <a:ext uri="{FF2B5EF4-FFF2-40B4-BE49-F238E27FC236}">
                <a16:creationId xmlns:a16="http://schemas.microsoft.com/office/drawing/2014/main" id="{BC9704A7-17A6-49DB-9BDA-23A38FB30559}"/>
              </a:ext>
            </a:extLst>
          </p:cNvPr>
          <p:cNvSpPr>
            <a:spLocks noGrp="1"/>
          </p:cNvSpPr>
          <p:nvPr>
            <p:ph idx="1"/>
          </p:nvPr>
        </p:nvSpPr>
        <p:spPr/>
        <p:txBody>
          <a:bodyPr/>
          <a:lstStyle/>
          <a:p>
            <a:pPr marL="457200" indent="-457200">
              <a:buFont typeface="+mj-lt"/>
              <a:buAutoNum type="arabicPeriod"/>
            </a:pPr>
            <a:r>
              <a:rPr lang="en-US" dirty="0"/>
              <a:t>Obtain the </a:t>
            </a:r>
            <a:r>
              <a:rPr lang="en-US" dirty="0">
                <a:latin typeface="Consolas" panose="020B0609020204030204" pitchFamily="49" charset="0"/>
                <a:cs typeface="Consolas" panose="020B0609020204030204" pitchFamily="49" charset="0"/>
              </a:rPr>
              <a:t>VoceraAnalyticsInstaller.exe </a:t>
            </a:r>
            <a:r>
              <a:rPr lang="en-US">
                <a:latin typeface="+mn-lt"/>
                <a:cs typeface="Consolas" panose="020B0609020204030204" pitchFamily="49" charset="0"/>
              </a:rPr>
              <a:t>from SalesForce</a:t>
            </a:r>
          </a:p>
          <a:p>
            <a:pPr marL="457200" indent="-457200">
              <a:buFont typeface="+mj-lt"/>
              <a:buAutoNum type="arabicPeriod"/>
            </a:pPr>
            <a:r>
              <a:rPr lang="en-US">
                <a:latin typeface="+mn-lt"/>
                <a:cs typeface="Consolas" panose="020B0609020204030204" pitchFamily="49" charset="0"/>
              </a:rPr>
              <a:t>Should be installed on the Voice Server</a:t>
            </a:r>
            <a:endParaRPr lang="en-US" dirty="0">
              <a:latin typeface="+mn-lt"/>
              <a:cs typeface="Consolas" panose="020B0609020204030204" pitchFamily="49" charset="0"/>
            </a:endParaRPr>
          </a:p>
          <a:p>
            <a:pPr marL="457200" indent="-457200">
              <a:buFont typeface="+mj-lt"/>
              <a:buAutoNum type="arabicPeriod"/>
            </a:pPr>
            <a:r>
              <a:rPr lang="en-US" dirty="0">
                <a:latin typeface="+mn-lt"/>
                <a:cs typeface="Consolas" panose="020B0609020204030204" pitchFamily="49" charset="0"/>
              </a:rPr>
              <a:t>Run as administrator to launch </a:t>
            </a:r>
            <a:r>
              <a:rPr lang="en-US">
                <a:latin typeface="+mn-lt"/>
                <a:cs typeface="Consolas" panose="020B0609020204030204" pitchFamily="49" charset="0"/>
              </a:rPr>
              <a:t>the installer</a:t>
            </a:r>
            <a:endParaRPr lang="en-US" dirty="0">
              <a:latin typeface="+mn-lt"/>
              <a:cs typeface="Consolas" panose="020B0609020204030204" pitchFamily="49" charset="0"/>
            </a:endParaRPr>
          </a:p>
          <a:p>
            <a:pPr marL="457200" indent="-457200">
              <a:buFont typeface="+mj-lt"/>
              <a:buAutoNum type="arabicPeriod"/>
            </a:pPr>
            <a:r>
              <a:rPr lang="en-US" dirty="0">
                <a:latin typeface="+mn-lt"/>
                <a:cs typeface="Consolas" panose="020B0609020204030204" pitchFamily="49" charset="0"/>
              </a:rPr>
              <a:t>Progress through the </a:t>
            </a:r>
            <a:r>
              <a:rPr lang="en-US" err="1">
                <a:latin typeface="+mn-lt"/>
                <a:cs typeface="Consolas" panose="020B0609020204030204" pitchFamily="49" charset="0"/>
              </a:rPr>
              <a:t>InstallShield</a:t>
            </a:r>
            <a:r>
              <a:rPr lang="en-US">
                <a:latin typeface="+mn-lt"/>
                <a:cs typeface="Consolas" panose="020B0609020204030204" pitchFamily="49" charset="0"/>
              </a:rPr>
              <a:t> Wizard</a:t>
            </a:r>
          </a:p>
          <a:p>
            <a:pPr marL="457200" indent="-457200">
              <a:buFont typeface="+mj-lt"/>
              <a:buAutoNum type="arabicPeriod"/>
            </a:pPr>
            <a:endParaRPr lang="en-US">
              <a:latin typeface="+mn-lt"/>
              <a:cs typeface="Consolas" panose="020B0609020204030204" pitchFamily="49" charset="0"/>
            </a:endParaRPr>
          </a:p>
          <a:p>
            <a:pPr marL="0" indent="0">
              <a:buNone/>
            </a:pPr>
            <a:r>
              <a:rPr lang="en-US">
                <a:latin typeface="+mn-lt"/>
                <a:cs typeface="Consolas" panose="020B0609020204030204" pitchFamily="49" charset="0"/>
              </a:rPr>
              <a:t>Access the full procedure via the </a:t>
            </a:r>
            <a:r>
              <a:rPr lang="en-US">
                <a:latin typeface="+mn-lt"/>
                <a:cs typeface="Consolas" panose="020B0609020204030204" pitchFamily="49" charset="0"/>
                <a:hlinkClick r:id="rId4"/>
              </a:rPr>
              <a:t>Installing Vocera Analytics page</a:t>
            </a:r>
            <a:endParaRPr lang="en-US" dirty="0">
              <a:latin typeface="+mn-lt"/>
              <a:cs typeface="Consolas" panose="020B0609020204030204" pitchFamily="49" charset="0"/>
            </a:endParaRPr>
          </a:p>
          <a:p>
            <a:pPr marL="457200" indent="-457200">
              <a:buFont typeface="+mj-lt"/>
              <a:buAutoNum type="arabicPeriod"/>
            </a:pPr>
            <a:endParaRPr lang="en-US" dirty="0">
              <a:latin typeface="+mn-lt"/>
              <a:cs typeface="Consolas" panose="020B0609020204030204" pitchFamily="49" charset="0"/>
            </a:endParaRP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hidden="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3" name="Rectangle 2">
            <a:extLst>
              <a:ext uri="{FF2B5EF4-FFF2-40B4-BE49-F238E27FC236}">
                <a16:creationId xmlns:a16="http://schemas.microsoft.com/office/drawing/2014/main" id="{2B3E7C6A-9775-4DBD-8BEE-D7297C1A044E}"/>
              </a:ext>
            </a:extLst>
          </p:cNvPr>
          <p:cNvSpPr/>
          <p:nvPr/>
        </p:nvSpPr>
        <p:spPr>
          <a:xfrm>
            <a:off x="2621280" y="1511808"/>
            <a:ext cx="353568" cy="3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spTree>
    <p:custDataLst>
      <p:tags r:id="rId1"/>
    </p:custDataLst>
    <p:extLst>
      <p:ext uri="{BB962C8B-B14F-4D97-AF65-F5344CB8AC3E}">
        <p14:creationId xmlns:p14="http://schemas.microsoft.com/office/powerpoint/2010/main" val="420290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Select Install Drive and IP</a:t>
            </a:r>
          </a:p>
        </p:txBody>
      </p:sp>
      <p:sp>
        <p:nvSpPr>
          <p:cNvPr id="4" name="Content Placeholder 3">
            <a:extLst>
              <a:ext uri="{FF2B5EF4-FFF2-40B4-BE49-F238E27FC236}">
                <a16:creationId xmlns:a16="http://schemas.microsoft.com/office/drawing/2014/main" id="{BC9704A7-17A6-49DB-9BDA-23A38FB30559}"/>
              </a:ext>
            </a:extLst>
          </p:cNvPr>
          <p:cNvSpPr>
            <a:spLocks noGrp="1"/>
          </p:cNvSpPr>
          <p:nvPr>
            <p:ph idx="1"/>
          </p:nvPr>
        </p:nvSpPr>
        <p:spPr/>
        <p:txBody>
          <a:bodyPr/>
          <a:lstStyle/>
          <a:p>
            <a:pPr marL="0" indent="0">
              <a:buNone/>
            </a:pPr>
            <a:r>
              <a:rPr lang="en-US" dirty="0"/>
              <a:t>Choose a local IP address and drive</a:t>
            </a:r>
            <a:endParaRPr lang="en-US" dirty="0">
              <a:latin typeface="+mn-lt"/>
              <a:cs typeface="Consolas" panose="020B0609020204030204" pitchFamily="49" charset="0"/>
            </a:endParaRPr>
          </a:p>
          <a:p>
            <a:pPr marL="457200" indent="-457200">
              <a:buFont typeface="+mj-lt"/>
              <a:buAutoNum type="arabicPeriod"/>
            </a:pPr>
            <a:endParaRPr lang="en-US" dirty="0">
              <a:latin typeface="+mn-lt"/>
              <a:cs typeface="Consolas" panose="020B0609020204030204" pitchFamily="49" charset="0"/>
            </a:endParaRP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3" name="Rectangle 2">
            <a:extLst>
              <a:ext uri="{FF2B5EF4-FFF2-40B4-BE49-F238E27FC236}">
                <a16:creationId xmlns:a16="http://schemas.microsoft.com/office/drawing/2014/main" id="{2B3E7C6A-9775-4DBD-8BEE-D7297C1A044E}"/>
              </a:ext>
            </a:extLst>
          </p:cNvPr>
          <p:cNvSpPr/>
          <p:nvPr/>
        </p:nvSpPr>
        <p:spPr>
          <a:xfrm>
            <a:off x="2621280" y="1511808"/>
            <a:ext cx="353568" cy="3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pic>
        <p:nvPicPr>
          <p:cNvPr id="7" name="Picture 6">
            <a:extLst>
              <a:ext uri="{FF2B5EF4-FFF2-40B4-BE49-F238E27FC236}">
                <a16:creationId xmlns:a16="http://schemas.microsoft.com/office/drawing/2014/main" id="{0AB24245-D035-40CB-9600-E747021A64D0}"/>
              </a:ext>
            </a:extLst>
          </p:cNvPr>
          <p:cNvPicPr>
            <a:picLocks noChangeAspect="1"/>
          </p:cNvPicPr>
          <p:nvPr/>
        </p:nvPicPr>
        <p:blipFill>
          <a:blip r:embed="rId5"/>
          <a:stretch>
            <a:fillRect/>
          </a:stretch>
        </p:blipFill>
        <p:spPr>
          <a:xfrm>
            <a:off x="2621280" y="1511808"/>
            <a:ext cx="6295667" cy="5232628"/>
          </a:xfrm>
          <a:prstGeom prst="rect">
            <a:avLst/>
          </a:prstGeom>
        </p:spPr>
      </p:pic>
      <p:sp>
        <p:nvSpPr>
          <p:cNvPr id="6" name="Rectangle 5">
            <a:extLst>
              <a:ext uri="{FF2B5EF4-FFF2-40B4-BE49-F238E27FC236}">
                <a16:creationId xmlns:a16="http://schemas.microsoft.com/office/drawing/2014/main" id="{32182773-963B-42AB-9B0C-9897DDEF1928}"/>
              </a:ext>
            </a:extLst>
          </p:cNvPr>
          <p:cNvSpPr/>
          <p:nvPr/>
        </p:nvSpPr>
        <p:spPr>
          <a:xfrm>
            <a:off x="35414" y="3758790"/>
            <a:ext cx="8881533"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defTabSz="914400">
              <a:defRPr/>
            </a:pPr>
            <a:r>
              <a:rPr lang="en-US"/>
              <a:t>Installer logs: &lt;Vocera Analytics Install Drive&gt;:\InstallLogs-Vocera\VoceraAnalytics\&lt;version&gt;</a:t>
            </a:r>
          </a:p>
        </p:txBody>
      </p:sp>
    </p:spTree>
    <p:custDataLst>
      <p:tags r:id="rId1"/>
    </p:custDataLst>
    <p:extLst>
      <p:ext uri="{BB962C8B-B14F-4D97-AF65-F5344CB8AC3E}">
        <p14:creationId xmlns:p14="http://schemas.microsoft.com/office/powerpoint/2010/main" val="280615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Create a New User Account for the DB</a:t>
            </a:r>
          </a:p>
        </p:txBody>
      </p:sp>
      <p:sp>
        <p:nvSpPr>
          <p:cNvPr id="4" name="Content Placeholder 3">
            <a:extLst>
              <a:ext uri="{FF2B5EF4-FFF2-40B4-BE49-F238E27FC236}">
                <a16:creationId xmlns:a16="http://schemas.microsoft.com/office/drawing/2014/main" id="{BC9704A7-17A6-49DB-9BDA-23A38FB30559}"/>
              </a:ext>
            </a:extLst>
          </p:cNvPr>
          <p:cNvSpPr>
            <a:spLocks noGrp="1"/>
          </p:cNvSpPr>
          <p:nvPr>
            <p:ph idx="1"/>
          </p:nvPr>
        </p:nvSpPr>
        <p:spPr/>
        <p:txBody>
          <a:bodyPr/>
          <a:lstStyle/>
          <a:p>
            <a:pPr marL="0" indent="0">
              <a:buNone/>
            </a:pPr>
            <a:endParaRPr lang="en-US" dirty="0">
              <a:latin typeface="+mn-lt"/>
              <a:cs typeface="Consolas" panose="020B0609020204030204" pitchFamily="49" charset="0"/>
            </a:endParaRP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3" name="Rectangle 2">
            <a:extLst>
              <a:ext uri="{FF2B5EF4-FFF2-40B4-BE49-F238E27FC236}">
                <a16:creationId xmlns:a16="http://schemas.microsoft.com/office/drawing/2014/main" id="{2B3E7C6A-9775-4DBD-8BEE-D7297C1A044E}"/>
              </a:ext>
            </a:extLst>
          </p:cNvPr>
          <p:cNvSpPr/>
          <p:nvPr/>
        </p:nvSpPr>
        <p:spPr>
          <a:xfrm>
            <a:off x="2621280" y="1511808"/>
            <a:ext cx="353568" cy="3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pic>
        <p:nvPicPr>
          <p:cNvPr id="8" name="Picture 7">
            <a:extLst>
              <a:ext uri="{FF2B5EF4-FFF2-40B4-BE49-F238E27FC236}">
                <a16:creationId xmlns:a16="http://schemas.microsoft.com/office/drawing/2014/main" id="{F54837F7-7CBB-458B-B582-22A53DB0E12B}"/>
              </a:ext>
            </a:extLst>
          </p:cNvPr>
          <p:cNvPicPr>
            <a:picLocks noChangeAspect="1"/>
          </p:cNvPicPr>
          <p:nvPr/>
        </p:nvPicPr>
        <p:blipFill>
          <a:blip r:embed="rId5"/>
          <a:stretch>
            <a:fillRect/>
          </a:stretch>
        </p:blipFill>
        <p:spPr>
          <a:xfrm>
            <a:off x="1474651" y="871964"/>
            <a:ext cx="6638834" cy="5517850"/>
          </a:xfrm>
          <a:prstGeom prst="rect">
            <a:avLst/>
          </a:prstGeom>
        </p:spPr>
      </p:pic>
    </p:spTree>
    <p:custDataLst>
      <p:tags r:id="rId1"/>
    </p:custDataLst>
    <p:extLst>
      <p:ext uri="{BB962C8B-B14F-4D97-AF65-F5344CB8AC3E}">
        <p14:creationId xmlns:p14="http://schemas.microsoft.com/office/powerpoint/2010/main" val="41935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Installing the Remote Agent</a:t>
            </a:r>
            <a:endParaRPr lang="en-US" dirty="0"/>
          </a:p>
        </p:txBody>
      </p:sp>
      <p:sp>
        <p:nvSpPr>
          <p:cNvPr id="4" name="Content Placeholder 3">
            <a:extLst>
              <a:ext uri="{FF2B5EF4-FFF2-40B4-BE49-F238E27FC236}">
                <a16:creationId xmlns:a16="http://schemas.microsoft.com/office/drawing/2014/main" id="{BC9704A7-17A6-49DB-9BDA-23A38FB30559}"/>
              </a:ext>
            </a:extLst>
          </p:cNvPr>
          <p:cNvSpPr>
            <a:spLocks noGrp="1"/>
          </p:cNvSpPr>
          <p:nvPr>
            <p:ph idx="1"/>
          </p:nvPr>
        </p:nvSpPr>
        <p:spPr/>
        <p:txBody>
          <a:bodyPr/>
          <a:lstStyle/>
          <a:p>
            <a:pPr marL="0" indent="0">
              <a:buNone/>
            </a:pPr>
            <a:r>
              <a:rPr lang="en-US"/>
              <a:t>You must install the remote agent in order to run the monitoring service.</a:t>
            </a:r>
          </a:p>
          <a:p>
            <a:pPr marL="0" indent="0">
              <a:buNone/>
            </a:pPr>
            <a:r>
              <a:rPr lang="en-US"/>
              <a:t>When you run </a:t>
            </a:r>
            <a:r>
              <a:rPr lang="en-US">
                <a:latin typeface="Consolas" panose="020B0609020204030204" pitchFamily="49" charset="0"/>
                <a:cs typeface="Consolas" panose="020B0609020204030204" pitchFamily="49" charset="0"/>
              </a:rPr>
              <a:t>VoceraAnalyticsInstaller.exe</a:t>
            </a:r>
            <a:r>
              <a:rPr lang="en-US">
                <a:latin typeface="+mn-lt"/>
                <a:cs typeface="Consolas" panose="020B0609020204030204" pitchFamily="49" charset="0"/>
              </a:rPr>
              <a:t>, it will also install the remote agent on the Voice Server.</a:t>
            </a:r>
          </a:p>
          <a:p>
            <a:r>
              <a:rPr lang="en-US"/>
              <a:t>Installed on the same drive as Voice Server </a:t>
            </a:r>
          </a:p>
          <a:p>
            <a:r>
              <a:rPr lang="en-US"/>
              <a:t>The installer logs are stored in </a:t>
            </a:r>
            <a:r>
              <a:rPr lang="en-US" sz="2000">
                <a:latin typeface="Consolas" panose="020B0609020204030204" pitchFamily="49" charset="0"/>
              </a:rPr>
              <a:t>&lt;Voice Server Install Drive&gt;:\InstallLogs-Vocera\VoceraAnalytics\&lt;version&gt;</a:t>
            </a:r>
            <a:endParaRPr lang="en-US">
              <a:latin typeface="Consolas" panose="020B0609020204030204" pitchFamily="49" charset="0"/>
            </a:endParaRPr>
          </a:p>
          <a:p>
            <a:pPr marL="0" indent="0">
              <a:buNone/>
            </a:pPr>
            <a:endParaRPr lang="en-US">
              <a:latin typeface="+mn-lt"/>
              <a:cs typeface="Consolas" panose="020B0609020204030204" pitchFamily="49" charset="0"/>
            </a:endParaRP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3" name="Rectangle 2">
            <a:extLst>
              <a:ext uri="{FF2B5EF4-FFF2-40B4-BE49-F238E27FC236}">
                <a16:creationId xmlns:a16="http://schemas.microsoft.com/office/drawing/2014/main" id="{2B3E7C6A-9775-4DBD-8BEE-D7297C1A044E}"/>
              </a:ext>
            </a:extLst>
          </p:cNvPr>
          <p:cNvSpPr/>
          <p:nvPr/>
        </p:nvSpPr>
        <p:spPr>
          <a:xfrm>
            <a:off x="2621280" y="1511808"/>
            <a:ext cx="353568" cy="3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spTree>
    <p:custDataLst>
      <p:tags r:id="rId1"/>
    </p:custDataLst>
    <p:extLst>
      <p:ext uri="{BB962C8B-B14F-4D97-AF65-F5344CB8AC3E}">
        <p14:creationId xmlns:p14="http://schemas.microsoft.com/office/powerpoint/2010/main" val="24150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Validate </a:t>
            </a:r>
            <a:r>
              <a:rPr lang="en-US" dirty="0"/>
              <a:t>Services after Installation</a:t>
            </a:r>
          </a:p>
        </p:txBody>
      </p:sp>
      <p:sp>
        <p:nvSpPr>
          <p:cNvPr id="4" name="Content Placeholder 3">
            <a:extLst>
              <a:ext uri="{FF2B5EF4-FFF2-40B4-BE49-F238E27FC236}">
                <a16:creationId xmlns:a16="http://schemas.microsoft.com/office/drawing/2014/main" id="{BC9704A7-17A6-49DB-9BDA-23A38FB30559}"/>
              </a:ext>
            </a:extLst>
          </p:cNvPr>
          <p:cNvSpPr>
            <a:spLocks noGrp="1"/>
          </p:cNvSpPr>
          <p:nvPr>
            <p:ph idx="1"/>
          </p:nvPr>
        </p:nvSpPr>
        <p:spPr/>
        <p:txBody>
          <a:bodyPr/>
          <a:lstStyle/>
          <a:p>
            <a:pPr marL="0" indent="0">
              <a:buNone/>
            </a:pPr>
            <a:r>
              <a:rPr lang="en-US"/>
              <a:t>Use </a:t>
            </a:r>
            <a:r>
              <a:rPr lang="en-US">
                <a:latin typeface="Consolas" panose="020B0609020204030204" pitchFamily="49" charset="0"/>
              </a:rPr>
              <a:t>services.msc</a:t>
            </a:r>
            <a:r>
              <a:rPr lang="en-US">
                <a:latin typeface="+mn-lt"/>
              </a:rPr>
              <a:t> </a:t>
            </a:r>
            <a:r>
              <a:rPr lang="en-US"/>
              <a:t>to check if the service monitor and MySQL services are installed and running; this will a successful installation.</a:t>
            </a:r>
            <a:endParaRPr lang="en-US" dirty="0">
              <a:latin typeface="+mn-lt"/>
              <a:cs typeface="Consolas" panose="020B0609020204030204" pitchFamily="49" charset="0"/>
            </a:endParaRP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158" y="871964"/>
            <a:ext cx="5653230" cy="4140991"/>
          </a:xfrm>
          <a:prstGeom prst="rect">
            <a:avLst/>
          </a:prstGeom>
        </p:spPr>
      </p:pic>
      <p:sp>
        <p:nvSpPr>
          <p:cNvPr id="3" name="Rectangle 2">
            <a:extLst>
              <a:ext uri="{FF2B5EF4-FFF2-40B4-BE49-F238E27FC236}">
                <a16:creationId xmlns:a16="http://schemas.microsoft.com/office/drawing/2014/main" id="{2B3E7C6A-9775-4DBD-8BEE-D7297C1A044E}"/>
              </a:ext>
            </a:extLst>
          </p:cNvPr>
          <p:cNvSpPr/>
          <p:nvPr/>
        </p:nvSpPr>
        <p:spPr>
          <a:xfrm>
            <a:off x="2621280" y="1511808"/>
            <a:ext cx="353568" cy="3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bg1"/>
              </a:solidFill>
            </a:endParaRPr>
          </a:p>
        </p:txBody>
      </p:sp>
      <p:pic>
        <p:nvPicPr>
          <p:cNvPr id="2050" name="Picture 2" descr="http://pubs-staging01.vocera.local/pubs_portal/live/analytics/analytics_1.0.0/help/va_admin_help/images/va-vs-service-monitor.png">
            <a:extLst>
              <a:ext uri="{FF2B5EF4-FFF2-40B4-BE49-F238E27FC236}">
                <a16:creationId xmlns:a16="http://schemas.microsoft.com/office/drawing/2014/main" id="{1939E3D8-C637-447A-876A-E543ACE738E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886" b="53036"/>
          <a:stretch/>
        </p:blipFill>
        <p:spPr bwMode="auto">
          <a:xfrm>
            <a:off x="397933" y="2277534"/>
            <a:ext cx="8441378" cy="7957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pubs-staging01/pubs_portal/live/analytics/analytics_1.0.0/help/va_admin_help/images/va-vs-service-mysql.png">
            <a:extLst>
              <a:ext uri="{FF2B5EF4-FFF2-40B4-BE49-F238E27FC236}">
                <a16:creationId xmlns:a16="http://schemas.microsoft.com/office/drawing/2014/main" id="{F4961BB3-C7E0-40B9-B399-2AB93FAFC01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2985"/>
          <a:stretch/>
        </p:blipFill>
        <p:spPr bwMode="auto">
          <a:xfrm>
            <a:off x="398125" y="3170765"/>
            <a:ext cx="8412480" cy="7593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34844DF6-738A-410F-B5EE-DE0D11AB8CF5}"/>
              </a:ext>
            </a:extLst>
          </p:cNvPr>
          <p:cNvSpPr/>
          <p:nvPr/>
        </p:nvSpPr>
        <p:spPr>
          <a:xfrm>
            <a:off x="540593" y="3317924"/>
            <a:ext cx="8212018" cy="230619"/>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200" dirty="0">
              <a:solidFill>
                <a:schemeClr val="bg1"/>
              </a:solidFill>
            </a:endParaRPr>
          </a:p>
        </p:txBody>
      </p:sp>
      <p:sp>
        <p:nvSpPr>
          <p:cNvPr id="10" name="Rectangle 9">
            <a:extLst>
              <a:ext uri="{FF2B5EF4-FFF2-40B4-BE49-F238E27FC236}">
                <a16:creationId xmlns:a16="http://schemas.microsoft.com/office/drawing/2014/main" id="{05E9FF77-9392-4108-B33F-5A4548F75A59}"/>
              </a:ext>
            </a:extLst>
          </p:cNvPr>
          <p:cNvSpPr/>
          <p:nvPr/>
        </p:nvSpPr>
        <p:spPr>
          <a:xfrm>
            <a:off x="507688" y="2444797"/>
            <a:ext cx="8212018" cy="230619"/>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200" dirty="0">
              <a:solidFill>
                <a:schemeClr val="bg1"/>
              </a:solidFill>
            </a:endParaRPr>
          </a:p>
        </p:txBody>
      </p:sp>
    </p:spTree>
    <p:custDataLst>
      <p:tags r:id="rId1"/>
    </p:custDataLst>
    <p:extLst>
      <p:ext uri="{BB962C8B-B14F-4D97-AF65-F5344CB8AC3E}">
        <p14:creationId xmlns:p14="http://schemas.microsoft.com/office/powerpoint/2010/main" val="129948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82504" y="2415436"/>
            <a:ext cx="6034196" cy="914400"/>
          </a:xfrm>
        </p:spPr>
        <p:txBody>
          <a:bodyPr/>
          <a:lstStyle/>
          <a:p>
            <a:pPr lvl="0"/>
            <a:r>
              <a:rPr lang="en-US"/>
              <a:t>Migrating Data</a:t>
            </a:r>
            <a:endParaRPr lang="en-US" dirty="0"/>
          </a:p>
        </p:txBody>
      </p:sp>
    </p:spTree>
    <p:custDataLst>
      <p:tags r:id="rId1"/>
    </p:custDataLst>
    <p:extLst>
      <p:ext uri="{BB962C8B-B14F-4D97-AF65-F5344CB8AC3E}">
        <p14:creationId xmlns:p14="http://schemas.microsoft.com/office/powerpoint/2010/main" val="182642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lvl="0"/>
            <a:r>
              <a:rPr lang="en-US"/>
              <a:t>VS Dimension Loading: Edit the .config File</a:t>
            </a:r>
            <a:endParaRPr lang="en-US" dirty="0"/>
          </a:p>
        </p:txBody>
      </p:sp>
      <p:sp>
        <p:nvSpPr>
          <p:cNvPr id="3" name="Content Placeholder 2"/>
          <p:cNvSpPr>
            <a:spLocks noGrp="1"/>
          </p:cNvSpPr>
          <p:nvPr>
            <p:ph idx="1"/>
          </p:nvPr>
        </p:nvSpPr>
        <p:spPr>
          <a:xfrm>
            <a:off x="270933" y="3795865"/>
            <a:ext cx="8933209" cy="1044017"/>
          </a:xfrm>
        </p:spPr>
        <p:txBody>
          <a:bodyPr/>
          <a:lstStyle/>
          <a:p>
            <a:pPr marL="0" indent="0">
              <a:buNone/>
            </a:pPr>
            <a:r>
              <a:rPr lang="en-US">
                <a:latin typeface="Consolas" panose="020B0609020204030204" pitchFamily="49" charset="0"/>
              </a:rPr>
              <a:t>\VoceraAnalytics\DimensionLoading\AppConfig.config</a:t>
            </a:r>
            <a:endParaRPr lang="en-US"/>
          </a:p>
          <a:p>
            <a:pPr lvl="1"/>
            <a:r>
              <a:rPr lang="en-US"/>
              <a:t>Enter source IP addresses, DB Info</a:t>
            </a:r>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a:extLst>
              <a:ext uri="{FF2B5EF4-FFF2-40B4-BE49-F238E27FC236}">
                <a16:creationId xmlns:a16="http://schemas.microsoft.com/office/drawing/2014/main" id="{48B6C499-66C8-44EF-9E5C-AAC138C17FCC}"/>
              </a:ext>
            </a:extLst>
          </p:cNvPr>
          <p:cNvPicPr>
            <a:picLocks noChangeAspect="1"/>
          </p:cNvPicPr>
          <p:nvPr/>
        </p:nvPicPr>
        <p:blipFill>
          <a:blip r:embed="rId4"/>
          <a:stretch>
            <a:fillRect/>
          </a:stretch>
        </p:blipFill>
        <p:spPr>
          <a:xfrm>
            <a:off x="397935" y="970623"/>
            <a:ext cx="8393473" cy="265311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936367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lvl="0"/>
            <a:r>
              <a:rPr lang="en-US"/>
              <a:t>VS Dimension Loading: Run the Batch file</a:t>
            </a:r>
            <a:endParaRPr lang="en-US" dirty="0"/>
          </a:p>
        </p:txBody>
      </p:sp>
      <p:sp>
        <p:nvSpPr>
          <p:cNvPr id="3" name="Content Placeholder 2"/>
          <p:cNvSpPr>
            <a:spLocks noGrp="1"/>
          </p:cNvSpPr>
          <p:nvPr>
            <p:ph idx="1"/>
          </p:nvPr>
        </p:nvSpPr>
        <p:spPr>
          <a:xfrm>
            <a:off x="84667" y="1021850"/>
            <a:ext cx="8933209" cy="1044017"/>
          </a:xfrm>
        </p:spPr>
        <p:txBody>
          <a:bodyPr/>
          <a:lstStyle/>
          <a:p>
            <a:pPr marL="0" indent="0">
              <a:buNone/>
            </a:pPr>
            <a:r>
              <a:rPr lang="en-US" sz="2300">
                <a:latin typeface="Consolas" panose="020B0609020204030204" pitchFamily="49" charset="0"/>
              </a:rPr>
              <a:t>\VoceraAnalytics\DimensionLoading\RunDimensionLoading</a:t>
            </a:r>
            <a:endParaRPr lang="en-US" sz="2300"/>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6" name="Picture 5">
            <a:extLst>
              <a:ext uri="{FF2B5EF4-FFF2-40B4-BE49-F238E27FC236}">
                <a16:creationId xmlns:a16="http://schemas.microsoft.com/office/drawing/2014/main" id="{969D5D41-6863-40F1-A087-3F586AEB774E}"/>
              </a:ext>
            </a:extLst>
          </p:cNvPr>
          <p:cNvPicPr>
            <a:picLocks noChangeAspect="1"/>
          </p:cNvPicPr>
          <p:nvPr/>
        </p:nvPicPr>
        <p:blipFill>
          <a:blip r:embed="rId4"/>
          <a:stretch>
            <a:fillRect/>
          </a:stretch>
        </p:blipFill>
        <p:spPr>
          <a:xfrm>
            <a:off x="160866" y="1384854"/>
            <a:ext cx="6721126" cy="3758646"/>
          </a:xfrm>
          <a:prstGeom prst="rect">
            <a:avLst/>
          </a:prstGeom>
        </p:spPr>
      </p:pic>
    </p:spTree>
    <p:custDataLst>
      <p:tags r:id="rId1"/>
    </p:custDataLst>
    <p:extLst>
      <p:ext uri="{BB962C8B-B14F-4D97-AF65-F5344CB8AC3E}">
        <p14:creationId xmlns:p14="http://schemas.microsoft.com/office/powerpoint/2010/main" val="2025904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lvl="0"/>
            <a:r>
              <a:rPr lang="en-US"/>
              <a:t>VRS/VMP Data Migration: JSON Files</a:t>
            </a:r>
            <a:endParaRPr lang="en-US" dirty="0"/>
          </a:p>
        </p:txBody>
      </p:sp>
      <p:sp>
        <p:nvSpPr>
          <p:cNvPr id="3" name="Content Placeholder 2"/>
          <p:cNvSpPr>
            <a:spLocks noGrp="1"/>
          </p:cNvSpPr>
          <p:nvPr>
            <p:ph idx="1"/>
          </p:nvPr>
        </p:nvSpPr>
        <p:spPr>
          <a:xfrm>
            <a:off x="84667" y="1021850"/>
            <a:ext cx="9059333" cy="1044017"/>
          </a:xfrm>
        </p:spPr>
        <p:txBody>
          <a:bodyPr/>
          <a:lstStyle/>
          <a:p>
            <a:pPr marL="0" indent="0">
              <a:buNone/>
            </a:pPr>
            <a:r>
              <a:rPr lang="en-US" sz="2000">
                <a:latin typeface="Consolas" panose="020B0609020204030204" pitchFamily="49" charset="0"/>
              </a:rPr>
              <a:t>\VoceraAnalytics\AnalyticsServer\conf\vrs-migration-config.json</a:t>
            </a:r>
            <a:endParaRPr lang="en-US" sz="2000"/>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a:extLst>
              <a:ext uri="{FF2B5EF4-FFF2-40B4-BE49-F238E27FC236}">
                <a16:creationId xmlns:a16="http://schemas.microsoft.com/office/drawing/2014/main" id="{A234DF48-6105-4E88-81A2-138001277084}"/>
              </a:ext>
            </a:extLst>
          </p:cNvPr>
          <p:cNvPicPr>
            <a:picLocks noChangeAspect="1"/>
          </p:cNvPicPr>
          <p:nvPr/>
        </p:nvPicPr>
        <p:blipFill>
          <a:blip r:embed="rId4"/>
          <a:stretch>
            <a:fillRect/>
          </a:stretch>
        </p:blipFill>
        <p:spPr>
          <a:xfrm>
            <a:off x="864461" y="1496530"/>
            <a:ext cx="7373620" cy="3646970"/>
          </a:xfrm>
          <a:prstGeom prst="rect">
            <a:avLst/>
          </a:prstGeom>
        </p:spPr>
      </p:pic>
    </p:spTree>
    <p:custDataLst>
      <p:tags r:id="rId1"/>
    </p:custDataLst>
    <p:extLst>
      <p:ext uri="{BB962C8B-B14F-4D97-AF65-F5344CB8AC3E}">
        <p14:creationId xmlns:p14="http://schemas.microsoft.com/office/powerpoint/2010/main" val="157381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lvl="0"/>
            <a:r>
              <a:rPr lang="en-US"/>
              <a:t>VRS/VMP Data Migration: Editing the JSON File</a:t>
            </a:r>
            <a:endParaRPr lang="en-US" dirty="0"/>
          </a:p>
        </p:txBody>
      </p:sp>
      <p:sp>
        <p:nvSpPr>
          <p:cNvPr id="3" name="Content Placeholder 2"/>
          <p:cNvSpPr>
            <a:spLocks noGrp="1"/>
          </p:cNvSpPr>
          <p:nvPr>
            <p:ph idx="1"/>
          </p:nvPr>
        </p:nvSpPr>
        <p:spPr>
          <a:xfrm>
            <a:off x="84667" y="1021850"/>
            <a:ext cx="9059333" cy="1044017"/>
          </a:xfrm>
        </p:spPr>
        <p:txBody>
          <a:bodyPr/>
          <a:lstStyle/>
          <a:p>
            <a:pPr marL="0" indent="0">
              <a:buNone/>
            </a:pPr>
            <a:r>
              <a:rPr lang="en-US" sz="2000">
                <a:latin typeface="Consolas" panose="020B0609020204030204" pitchFamily="49" charset="0"/>
              </a:rPr>
              <a:t>\VoceraAnalytics\AnalyticsServer\conf\vrs-migration-config.sjon</a:t>
            </a:r>
            <a:endParaRPr lang="en-US" sz="2000"/>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4" name="Picture 3">
            <a:extLst>
              <a:ext uri="{FF2B5EF4-FFF2-40B4-BE49-F238E27FC236}">
                <a16:creationId xmlns:a16="http://schemas.microsoft.com/office/drawing/2014/main" id="{04E3325B-7A14-4A64-8464-4C25018D95CD}"/>
              </a:ext>
            </a:extLst>
          </p:cNvPr>
          <p:cNvPicPr>
            <a:picLocks noChangeAspect="1"/>
          </p:cNvPicPr>
          <p:nvPr/>
        </p:nvPicPr>
        <p:blipFill>
          <a:blip r:embed="rId4"/>
          <a:stretch>
            <a:fillRect/>
          </a:stretch>
        </p:blipFill>
        <p:spPr>
          <a:xfrm>
            <a:off x="203200" y="1469210"/>
            <a:ext cx="7698765" cy="346685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463307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lvl="0"/>
            <a:r>
              <a:rPr lang="en-US"/>
              <a:t>VRS/VMP Data Migration: Run the Batch file</a:t>
            </a:r>
            <a:endParaRPr lang="en-US" dirty="0"/>
          </a:p>
        </p:txBody>
      </p:sp>
      <p:sp>
        <p:nvSpPr>
          <p:cNvPr id="3" name="Content Placeholder 2"/>
          <p:cNvSpPr>
            <a:spLocks noGrp="1"/>
          </p:cNvSpPr>
          <p:nvPr>
            <p:ph idx="1"/>
          </p:nvPr>
        </p:nvSpPr>
        <p:spPr>
          <a:xfrm>
            <a:off x="84667" y="1021850"/>
            <a:ext cx="9059333" cy="1044017"/>
          </a:xfrm>
        </p:spPr>
        <p:txBody>
          <a:bodyPr/>
          <a:lstStyle/>
          <a:p>
            <a:pPr marL="0" indent="0">
              <a:buNone/>
            </a:pPr>
            <a:r>
              <a:rPr lang="en-US" sz="2000">
                <a:latin typeface="Consolas" panose="020B0609020204030204" pitchFamily="49" charset="0"/>
              </a:rPr>
              <a:t>\VoceraAnalytics\AnalyticsServer\runVRSMigration.bat</a:t>
            </a:r>
            <a:endParaRPr lang="en-US" sz="2000"/>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pic>
        <p:nvPicPr>
          <p:cNvPr id="2" name="Picture 1">
            <a:extLst>
              <a:ext uri="{FF2B5EF4-FFF2-40B4-BE49-F238E27FC236}">
                <a16:creationId xmlns:a16="http://schemas.microsoft.com/office/drawing/2014/main" id="{9A128F9D-73CD-4C01-B66C-5289154C15B7}"/>
              </a:ext>
            </a:extLst>
          </p:cNvPr>
          <p:cNvPicPr>
            <a:picLocks noChangeAspect="1"/>
          </p:cNvPicPr>
          <p:nvPr/>
        </p:nvPicPr>
        <p:blipFill rotWithShape="1">
          <a:blip r:embed="rId4"/>
          <a:srcRect r="2652"/>
          <a:stretch/>
        </p:blipFill>
        <p:spPr>
          <a:xfrm>
            <a:off x="84667" y="1461085"/>
            <a:ext cx="6527800" cy="368241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965353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7769" y="1343486"/>
            <a:ext cx="8229600" cy="1228264"/>
          </a:xfrm>
        </p:spPr>
        <p:txBody>
          <a:bodyPr/>
          <a:lstStyle/>
          <a:p>
            <a:pPr marL="0" indent="0">
              <a:buNone/>
            </a:pPr>
            <a:r>
              <a:rPr lang="en-US" sz="2000">
                <a:latin typeface="Consolas" panose="020B0609020204030204" pitchFamily="49" charset="0"/>
              </a:rPr>
              <a:t>\VoceraAnalytics\DataMigration\db_migrate-sample.conf</a:t>
            </a:r>
          </a:p>
          <a:p>
            <a:r>
              <a:rPr lang="en-US" sz="2000" b="1"/>
              <a:t>Save as </a:t>
            </a:r>
            <a:r>
              <a:rPr lang="en-US" sz="2000" b="1">
                <a:latin typeface="Consolas" panose="020B0609020204030204" pitchFamily="49" charset="0"/>
              </a:rPr>
              <a:t>db_migrate.conf</a:t>
            </a:r>
            <a:r>
              <a:rPr lang="en-US" sz="2000">
                <a:latin typeface="Consolas" panose="020B0609020204030204" pitchFamily="49" charset="0"/>
              </a:rPr>
              <a:t> </a:t>
            </a:r>
            <a:r>
              <a:rPr lang="en-US" sz="2000"/>
              <a:t>so</a:t>
            </a:r>
            <a:r>
              <a:rPr lang="en-US" sz="2000">
                <a:latin typeface="Consolas" panose="020B0609020204030204" pitchFamily="49" charset="0"/>
              </a:rPr>
              <a:t> migrate.cmd </a:t>
            </a:r>
            <a:r>
              <a:rPr lang="en-US" sz="2000"/>
              <a:t>will read it</a:t>
            </a:r>
          </a:p>
          <a:p>
            <a:r>
              <a:rPr lang="en-US" sz="2000"/>
              <a:t>Edit the file with the appropriate URLs, user names, and passwords. </a:t>
            </a:r>
          </a:p>
          <a:p>
            <a:pPr marL="0" indent="0">
              <a:buNone/>
            </a:pPr>
            <a:endParaRPr lang="en-US" sz="2000"/>
          </a:p>
        </p:txBody>
      </p:sp>
      <p:sp>
        <p:nvSpPr>
          <p:cNvPr id="12" name="Text Placeholder 11">
            <a:extLst>
              <a:ext uri="{FF2B5EF4-FFF2-40B4-BE49-F238E27FC236}">
                <a16:creationId xmlns:a16="http://schemas.microsoft.com/office/drawing/2014/main" id="{7F82D7AA-C706-47BC-B6F2-1A96E9EDF384}"/>
              </a:ext>
            </a:extLst>
          </p:cNvPr>
          <p:cNvSpPr>
            <a:spLocks noGrp="1"/>
          </p:cNvSpPr>
          <p:nvPr>
            <p:ph type="body" sz="quarter" idx="13"/>
          </p:nvPr>
        </p:nvSpPr>
        <p:spPr>
          <a:xfrm>
            <a:off x="169333" y="915583"/>
            <a:ext cx="8974667" cy="443198"/>
          </a:xfrm>
        </p:spPr>
        <p:txBody>
          <a:bodyPr/>
          <a:lstStyle/>
          <a:p>
            <a:r>
              <a:rPr lang="en-US">
                <a:latin typeface="Consolas" panose="020B0609020204030204" pitchFamily="49" charset="0"/>
              </a:rPr>
              <a:t>migrate.cmd</a:t>
            </a:r>
            <a:r>
              <a:rPr lang="en-US"/>
              <a:t> script: requires two </a:t>
            </a:r>
            <a:r>
              <a:rPr lang="en-US">
                <a:latin typeface="Consolas" panose="020B0609020204030204" pitchFamily="49" charset="0"/>
              </a:rPr>
              <a:t>.conf</a:t>
            </a:r>
            <a:r>
              <a:rPr lang="en-US"/>
              <a:t> files to be configured</a:t>
            </a:r>
          </a:p>
        </p:txBody>
      </p:sp>
      <p:sp>
        <p:nvSpPr>
          <p:cNvPr id="9" name="Title 8"/>
          <p:cNvSpPr>
            <a:spLocks noGrp="1"/>
          </p:cNvSpPr>
          <p:nvPr>
            <p:ph type="title"/>
          </p:nvPr>
        </p:nvSpPr>
        <p:spPr/>
        <p:txBody>
          <a:bodyPr/>
          <a:lstStyle/>
          <a:p>
            <a:pPr lvl="0"/>
            <a:r>
              <a:rPr lang="en-US" sz="2800"/>
              <a:t>Engage Data Migration: </a:t>
            </a:r>
            <a:r>
              <a:rPr lang="en-US" sz="2800">
                <a:latin typeface="Consolas" panose="020B0609020204030204" pitchFamily="49" charset="0"/>
              </a:rPr>
              <a:t>db_migrate-sample.conf</a:t>
            </a:r>
            <a:endParaRPr lang="en-US" sz="2800" dirty="0"/>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sp>
        <p:nvSpPr>
          <p:cNvPr id="7" name="AutoShape 4" descr="https://wiki.ext-inc.com/download/attachments/379093051/db_migrate_sample.png?version=1&amp;modificationDate=1517413774805&amp;api=v2">
            <a:extLst>
              <a:ext uri="{FF2B5EF4-FFF2-40B4-BE49-F238E27FC236}">
                <a16:creationId xmlns:a16="http://schemas.microsoft.com/office/drawing/2014/main" id="{AB1D7619-AA8B-4D71-9E16-472254D157B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https://wiki.ext-inc.com/download/attachments/379093051/db_migrate_sample.png?version=1&amp;modificationDate=1517413774805&amp;api=v2">
            <a:extLst>
              <a:ext uri="{FF2B5EF4-FFF2-40B4-BE49-F238E27FC236}">
                <a16:creationId xmlns:a16="http://schemas.microsoft.com/office/drawing/2014/main" id="{C89F9A1A-FE62-4311-AD02-3CB572487A1E}"/>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https://wiki.ext-inc.com/download/attachments/379093051/db_migrate_sample.png?version=1&amp;modificationDate=1517413774805&amp;api=v2">
            <a:extLst>
              <a:ext uri="{FF2B5EF4-FFF2-40B4-BE49-F238E27FC236}">
                <a16:creationId xmlns:a16="http://schemas.microsoft.com/office/drawing/2014/main" id="{FE98B92D-3301-429E-BBCB-1646F62D83C0}"/>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257CFB6E-730A-4EC3-A0A9-E4A79D4F34EC}"/>
              </a:ext>
            </a:extLst>
          </p:cNvPr>
          <p:cNvPicPr>
            <a:picLocks noChangeAspect="1"/>
          </p:cNvPicPr>
          <p:nvPr/>
        </p:nvPicPr>
        <p:blipFill>
          <a:blip r:embed="rId4"/>
          <a:stretch>
            <a:fillRect/>
          </a:stretch>
        </p:blipFill>
        <p:spPr>
          <a:xfrm>
            <a:off x="169333" y="2495948"/>
            <a:ext cx="8631528" cy="2711185"/>
          </a:xfrm>
          <a:prstGeom prst="rect">
            <a:avLst/>
          </a:prstGeom>
        </p:spPr>
      </p:pic>
      <p:sp>
        <p:nvSpPr>
          <p:cNvPr id="13" name="TextBox 12">
            <a:extLst>
              <a:ext uri="{FF2B5EF4-FFF2-40B4-BE49-F238E27FC236}">
                <a16:creationId xmlns:a16="http://schemas.microsoft.com/office/drawing/2014/main" id="{88B981E0-2353-44FE-AE14-3D24814E331D}"/>
              </a:ext>
            </a:extLst>
          </p:cNvPr>
          <p:cNvSpPr txBox="1"/>
          <p:nvPr/>
        </p:nvSpPr>
        <p:spPr>
          <a:xfrm>
            <a:off x="169334" y="4775200"/>
            <a:ext cx="8631528" cy="369332"/>
          </a:xfrm>
          <a:prstGeom prst="rect">
            <a:avLst/>
          </a:prstGeom>
          <a:solidFill>
            <a:schemeClr val="bg1">
              <a:lumMod val="85000"/>
            </a:schemeClr>
          </a:solidFill>
        </p:spPr>
        <p:txBody>
          <a:bodyPr wrap="square" rtlCol="0">
            <a:spAutoFit/>
          </a:bodyPr>
          <a:lstStyle/>
          <a:p>
            <a:r>
              <a:rPr lang="en-US"/>
              <a:t>Detailed instruction in the Wiki: </a:t>
            </a:r>
            <a:r>
              <a:rPr lang="en-US">
                <a:hlinkClick r:id="rId5"/>
              </a:rPr>
              <a:t>Vocera Analytics - Data Migration for Legacy Deployments</a:t>
            </a:r>
            <a:endParaRPr lang="en-US"/>
          </a:p>
        </p:txBody>
      </p:sp>
    </p:spTree>
    <p:custDataLst>
      <p:tags r:id="rId1"/>
    </p:custDataLst>
    <p:extLst>
      <p:ext uri="{BB962C8B-B14F-4D97-AF65-F5344CB8AC3E}">
        <p14:creationId xmlns:p14="http://schemas.microsoft.com/office/powerpoint/2010/main" val="3256887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7769" y="1343486"/>
            <a:ext cx="8229600" cy="1228264"/>
          </a:xfrm>
        </p:spPr>
        <p:txBody>
          <a:bodyPr/>
          <a:lstStyle/>
          <a:p>
            <a:pPr marL="0" indent="0">
              <a:buNone/>
            </a:pPr>
            <a:r>
              <a:rPr lang="en-US" sz="2000">
                <a:latin typeface="Consolas" panose="020B0609020204030204" pitchFamily="49" charset="0"/>
              </a:rPr>
              <a:t>\VoceraAnalytics\DataMigration\db_run-sample.conf</a:t>
            </a:r>
          </a:p>
          <a:p>
            <a:r>
              <a:rPr lang="en-US" sz="2000" b="1"/>
              <a:t>Save as </a:t>
            </a:r>
            <a:r>
              <a:rPr lang="en-US" sz="2000" b="1">
                <a:latin typeface="Consolas" panose="020B0609020204030204" pitchFamily="49" charset="0"/>
              </a:rPr>
              <a:t>db_run.conf </a:t>
            </a:r>
            <a:r>
              <a:rPr lang="en-US" sz="2000"/>
              <a:t>so</a:t>
            </a:r>
            <a:r>
              <a:rPr lang="en-US" sz="2000">
                <a:latin typeface="Consolas" panose="020B0609020204030204" pitchFamily="49" charset="0"/>
              </a:rPr>
              <a:t> migrate.cmd </a:t>
            </a:r>
            <a:r>
              <a:rPr lang="en-US" sz="2000"/>
              <a:t>will read it</a:t>
            </a:r>
          </a:p>
          <a:p>
            <a:r>
              <a:rPr lang="en-US" sz="2000"/>
              <a:t>Edit the file with the appropriate URLs, etc. </a:t>
            </a:r>
          </a:p>
          <a:p>
            <a:pPr marL="0" indent="0">
              <a:buNone/>
            </a:pPr>
            <a:endParaRPr lang="en-US" sz="2000"/>
          </a:p>
        </p:txBody>
      </p:sp>
      <p:sp>
        <p:nvSpPr>
          <p:cNvPr id="12" name="Text Placeholder 11">
            <a:extLst>
              <a:ext uri="{FF2B5EF4-FFF2-40B4-BE49-F238E27FC236}">
                <a16:creationId xmlns:a16="http://schemas.microsoft.com/office/drawing/2014/main" id="{7F82D7AA-C706-47BC-B6F2-1A96E9EDF384}"/>
              </a:ext>
            </a:extLst>
          </p:cNvPr>
          <p:cNvSpPr>
            <a:spLocks noGrp="1"/>
          </p:cNvSpPr>
          <p:nvPr>
            <p:ph type="body" sz="quarter" idx="13"/>
          </p:nvPr>
        </p:nvSpPr>
        <p:spPr>
          <a:xfrm>
            <a:off x="169333" y="915583"/>
            <a:ext cx="8974667" cy="443198"/>
          </a:xfrm>
        </p:spPr>
        <p:txBody>
          <a:bodyPr/>
          <a:lstStyle/>
          <a:p>
            <a:r>
              <a:rPr lang="en-US">
                <a:latin typeface="Consolas" panose="020B0609020204030204" pitchFamily="49" charset="0"/>
              </a:rPr>
              <a:t>migrate.cmd</a:t>
            </a:r>
            <a:r>
              <a:rPr lang="en-US"/>
              <a:t> script: requires two </a:t>
            </a:r>
            <a:r>
              <a:rPr lang="en-US">
                <a:latin typeface="Consolas" panose="020B0609020204030204" pitchFamily="49" charset="0"/>
              </a:rPr>
              <a:t>.conf</a:t>
            </a:r>
            <a:r>
              <a:rPr lang="en-US"/>
              <a:t> files to be configured</a:t>
            </a:r>
          </a:p>
        </p:txBody>
      </p:sp>
      <p:sp>
        <p:nvSpPr>
          <p:cNvPr id="9" name="Title 8"/>
          <p:cNvSpPr>
            <a:spLocks noGrp="1"/>
          </p:cNvSpPr>
          <p:nvPr>
            <p:ph type="title"/>
          </p:nvPr>
        </p:nvSpPr>
        <p:spPr/>
        <p:txBody>
          <a:bodyPr/>
          <a:lstStyle/>
          <a:p>
            <a:pPr lvl="0"/>
            <a:r>
              <a:rPr lang="en-US" sz="2800"/>
              <a:t>Engage Data Migration: </a:t>
            </a:r>
            <a:r>
              <a:rPr lang="en-US" sz="2800">
                <a:latin typeface="Consolas" panose="020B0609020204030204" pitchFamily="49" charset="0"/>
              </a:rPr>
              <a:t>db_run-sample.conf</a:t>
            </a:r>
            <a:endParaRPr lang="en-US" sz="2800" dirty="0"/>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sp>
        <p:nvSpPr>
          <p:cNvPr id="7" name="AutoShape 4" descr="https://wiki.ext-inc.com/download/attachments/379093051/db_migrate_sample.png?version=1&amp;modificationDate=1517413774805&amp;api=v2">
            <a:extLst>
              <a:ext uri="{FF2B5EF4-FFF2-40B4-BE49-F238E27FC236}">
                <a16:creationId xmlns:a16="http://schemas.microsoft.com/office/drawing/2014/main" id="{AB1D7619-AA8B-4D71-9E16-472254D157B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https://wiki.ext-inc.com/download/attachments/379093051/db_migrate_sample.png?version=1&amp;modificationDate=1517413774805&amp;api=v2">
            <a:extLst>
              <a:ext uri="{FF2B5EF4-FFF2-40B4-BE49-F238E27FC236}">
                <a16:creationId xmlns:a16="http://schemas.microsoft.com/office/drawing/2014/main" id="{C89F9A1A-FE62-4311-AD02-3CB572487A1E}"/>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https://wiki.ext-inc.com/download/attachments/379093051/db_migrate_sample.png?version=1&amp;modificationDate=1517413774805&amp;api=v2">
            <a:extLst>
              <a:ext uri="{FF2B5EF4-FFF2-40B4-BE49-F238E27FC236}">
                <a16:creationId xmlns:a16="http://schemas.microsoft.com/office/drawing/2014/main" id="{FE98B92D-3301-429E-BBCB-1646F62D83C0}"/>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FD094CA7-3E46-40E9-B425-6DF795EC921F}"/>
              </a:ext>
            </a:extLst>
          </p:cNvPr>
          <p:cNvPicPr>
            <a:picLocks noChangeAspect="1"/>
          </p:cNvPicPr>
          <p:nvPr/>
        </p:nvPicPr>
        <p:blipFill>
          <a:blip r:embed="rId4"/>
          <a:stretch>
            <a:fillRect/>
          </a:stretch>
        </p:blipFill>
        <p:spPr>
          <a:xfrm>
            <a:off x="247768" y="2679104"/>
            <a:ext cx="8737038" cy="2744326"/>
          </a:xfrm>
          <a:prstGeom prst="rect">
            <a:avLst/>
          </a:prstGeom>
        </p:spPr>
      </p:pic>
    </p:spTree>
    <p:custDataLst>
      <p:tags r:id="rId1"/>
    </p:custDataLst>
    <p:extLst>
      <p:ext uri="{BB962C8B-B14F-4D97-AF65-F5344CB8AC3E}">
        <p14:creationId xmlns:p14="http://schemas.microsoft.com/office/powerpoint/2010/main" val="1813825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lvl="0"/>
            <a:r>
              <a:rPr lang="en-US" sz="2800"/>
              <a:t>Engage Data Migration: </a:t>
            </a:r>
            <a:r>
              <a:rPr lang="en-US" sz="2800">
                <a:latin typeface="Consolas" panose="020B0609020204030204" pitchFamily="49" charset="0"/>
              </a:rPr>
              <a:t>Execute migrate.cmd</a:t>
            </a:r>
            <a:endParaRPr lang="en-US" sz="2800" dirty="0"/>
          </a:p>
        </p:txBody>
      </p:sp>
      <p:sp>
        <p:nvSpPr>
          <p:cNvPr id="3" name="Content Placeholder 2"/>
          <p:cNvSpPr>
            <a:spLocks noGrp="1"/>
          </p:cNvSpPr>
          <p:nvPr>
            <p:ph idx="1"/>
          </p:nvPr>
        </p:nvSpPr>
        <p:spPr/>
        <p:txBody>
          <a:bodyPr/>
          <a:lstStyle/>
          <a:p>
            <a:pPr marL="0" indent="0">
              <a:buNone/>
            </a:pPr>
            <a:r>
              <a:rPr lang="en-US" sz="2000">
                <a:latin typeface="Consolas" panose="020B0609020204030204" pitchFamily="49" charset="0"/>
              </a:rPr>
              <a:t>\VoceraAnalytics\DataMigration\migrate.cmd</a:t>
            </a:r>
          </a:p>
          <a:p>
            <a:r>
              <a:rPr lang="en-US" sz="2000"/>
              <a:t>Save as </a:t>
            </a:r>
            <a:r>
              <a:rPr lang="en-US" sz="2000">
                <a:latin typeface="Consolas" panose="020B0609020204030204" pitchFamily="49" charset="0"/>
              </a:rPr>
              <a:t>db_run.conf </a:t>
            </a:r>
            <a:r>
              <a:rPr lang="en-US" sz="2000"/>
              <a:t>so</a:t>
            </a:r>
            <a:r>
              <a:rPr lang="en-US" sz="2000">
                <a:latin typeface="Consolas" panose="020B0609020204030204" pitchFamily="49" charset="0"/>
              </a:rPr>
              <a:t> migrate.cmd </a:t>
            </a:r>
            <a:r>
              <a:rPr lang="en-US" sz="2000"/>
              <a:t>will read it</a:t>
            </a:r>
          </a:p>
          <a:p>
            <a:r>
              <a:rPr lang="en-US" sz="2000"/>
              <a:t>Edit the file with the appropriate URLs, etc. </a:t>
            </a:r>
          </a:p>
          <a:p>
            <a:pPr marL="0" indent="0">
              <a:buNone/>
            </a:pPr>
            <a:endParaRPr lang="en-US" sz="2000"/>
          </a:p>
        </p:txBody>
      </p:sp>
      <p:sp>
        <p:nvSpPr>
          <p:cNvPr id="5" name="Content Placeholder 2"/>
          <p:cNvSpPr txBox="1">
            <a:spLocks/>
          </p:cNvSpPr>
          <p:nvPr/>
        </p:nvSpPr>
        <p:spPr>
          <a:xfrm>
            <a:off x="457200" y="1236133"/>
            <a:ext cx="6781810" cy="4034897"/>
          </a:xfrm>
          <a:prstGeom prst="rect">
            <a:avLst/>
          </a:prstGeom>
        </p:spPr>
        <p:txBody>
          <a:bodyPr vert="horz" lIns="91440" tIns="45720" rIns="91440" bIns="45720" rtlCol="0">
            <a:normAutofit/>
          </a:bodyPr>
          <a:lstStyle/>
          <a:p>
            <a:pPr>
              <a:spcAft>
                <a:spcPts val="1200"/>
              </a:spcAft>
              <a:defRPr/>
            </a:pPr>
            <a:endParaRPr lang="en-US" sz="2400" b="1" dirty="0">
              <a:solidFill>
                <a:srgbClr val="7B6E66"/>
              </a:solidFill>
              <a:latin typeface="Calibri"/>
              <a:ea typeface="Arial" charset="0"/>
              <a:cs typeface="Calibri"/>
            </a:endParaRPr>
          </a:p>
        </p:txBody>
      </p:sp>
      <p:sp>
        <p:nvSpPr>
          <p:cNvPr id="7" name="AutoShape 4" descr="https://wiki.ext-inc.com/download/attachments/379093051/db_migrate_sample.png?version=1&amp;modificationDate=1517413774805&amp;api=v2">
            <a:extLst>
              <a:ext uri="{FF2B5EF4-FFF2-40B4-BE49-F238E27FC236}">
                <a16:creationId xmlns:a16="http://schemas.microsoft.com/office/drawing/2014/main" id="{AB1D7619-AA8B-4D71-9E16-472254D157B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https://wiki.ext-inc.com/download/attachments/379093051/db_migrate_sample.png?version=1&amp;modificationDate=1517413774805&amp;api=v2">
            <a:extLst>
              <a:ext uri="{FF2B5EF4-FFF2-40B4-BE49-F238E27FC236}">
                <a16:creationId xmlns:a16="http://schemas.microsoft.com/office/drawing/2014/main" id="{C89F9A1A-FE62-4311-AD02-3CB572487A1E}"/>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https://wiki.ext-inc.com/download/attachments/379093051/db_migrate_sample.png?version=1&amp;modificationDate=1517413774805&amp;api=v2">
            <a:extLst>
              <a:ext uri="{FF2B5EF4-FFF2-40B4-BE49-F238E27FC236}">
                <a16:creationId xmlns:a16="http://schemas.microsoft.com/office/drawing/2014/main" id="{FE98B92D-3301-429E-BBCB-1646F62D83C0}"/>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FD094CA7-3E46-40E9-B425-6DF795EC921F}"/>
              </a:ext>
            </a:extLst>
          </p:cNvPr>
          <p:cNvPicPr>
            <a:picLocks noChangeAspect="1"/>
          </p:cNvPicPr>
          <p:nvPr/>
        </p:nvPicPr>
        <p:blipFill>
          <a:blip r:embed="rId4"/>
          <a:stretch>
            <a:fillRect/>
          </a:stretch>
        </p:blipFill>
        <p:spPr>
          <a:xfrm>
            <a:off x="247768" y="2679104"/>
            <a:ext cx="8737038" cy="2744326"/>
          </a:xfrm>
          <a:prstGeom prst="rect">
            <a:avLst/>
          </a:prstGeom>
        </p:spPr>
      </p:pic>
    </p:spTree>
    <p:custDataLst>
      <p:tags r:id="rId1"/>
    </p:custDataLst>
    <p:extLst>
      <p:ext uri="{BB962C8B-B14F-4D97-AF65-F5344CB8AC3E}">
        <p14:creationId xmlns:p14="http://schemas.microsoft.com/office/powerpoint/2010/main" val="1592290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 &amp; Evaluation</a:t>
            </a:r>
          </a:p>
        </p:txBody>
      </p:sp>
      <p:sp>
        <p:nvSpPr>
          <p:cNvPr id="3" name="Content Placeholder 2"/>
          <p:cNvSpPr>
            <a:spLocks noGrp="1"/>
          </p:cNvSpPr>
          <p:nvPr>
            <p:ph idx="1"/>
          </p:nvPr>
        </p:nvSpPr>
        <p:spPr/>
        <p:txBody>
          <a:bodyPr/>
          <a:lstStyle/>
          <a:p>
            <a:r>
              <a:rPr lang="en-US" dirty="0"/>
              <a:t>You will automatically be enrolled in the course session in </a:t>
            </a:r>
            <a:r>
              <a:rPr lang="en-US" dirty="0" err="1"/>
              <a:t>Edubrite</a:t>
            </a:r>
            <a:r>
              <a:rPr lang="en-US" dirty="0"/>
              <a:t>.</a:t>
            </a:r>
          </a:p>
          <a:p>
            <a:r>
              <a:rPr lang="en-US" dirty="0"/>
              <a:t>Please complete the assessment to receive credit for attending this webinar</a:t>
            </a:r>
          </a:p>
          <a:p>
            <a:r>
              <a:rPr lang="en-US"/>
              <a:t>Please </a:t>
            </a:r>
            <a:r>
              <a:rPr lang="en-US" dirty="0"/>
              <a:t>complete the course evaluation to provide feedback on the course content and the presenter to help us better serve you!</a:t>
            </a:r>
          </a:p>
          <a:p>
            <a:endParaRPr lang="en-US" dirty="0"/>
          </a:p>
        </p:txBody>
      </p:sp>
    </p:spTree>
    <p:custDataLst>
      <p:tags r:id="rId1"/>
    </p:custDataLst>
    <p:extLst>
      <p:ext uri="{BB962C8B-B14F-4D97-AF65-F5344CB8AC3E}">
        <p14:creationId xmlns:p14="http://schemas.microsoft.com/office/powerpoint/2010/main" val="797723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Tree>
    <p:custDataLst>
      <p:tags r:id="rId1"/>
    </p:custDataLst>
    <p:extLst>
      <p:ext uri="{BB962C8B-B14F-4D97-AF65-F5344CB8AC3E}">
        <p14:creationId xmlns:p14="http://schemas.microsoft.com/office/powerpoint/2010/main" val="23681236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VOCERA_TEMPLATE_R8_WIDE" val="0Jln8jPO"/>
  <p:tag name="TAG_BACKING_FORM_KEY" val="1246922-c:\users\jkesterson\desktop\vcs 3.3, vmp 5.2.3 technical review v2.pptx"/>
  <p:tag name="ARTICULATE_PRESENTER_VERSION" val="8"/>
  <p:tag name="ARTICULATE_USED_PAGE_ORIENTATION" val="1"/>
  <p:tag name="ARTICULATE_USED_PAGE_SIZE" val="15"/>
  <p:tag name="ARTICULATE_SLIDE_COUNT" val="3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UDIO_ID" val="256"/>
  <p:tag name="ARTICULATE_USED_LAYOUT" val="1"/>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UDIO_ID" val="366"/>
  <p:tag name="ARTICULATE_USED_LAYOUT" val="2"/>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UDIO_ID" val="298"/>
  <p:tag name="ARTICULATE_USED_LAYOUT" val="7"/>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UDIO_ID" val="430"/>
  <p:tag name="ARTICULATE_USED_LAYOUT" val="4"/>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UDIO_ID" val="431"/>
  <p:tag name="ARTICULATE_USED_LAYOUT" val="4"/>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UDIO_ID" val="431"/>
  <p:tag name="ARTICULATE_USED_LAYOUT" val="4"/>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UDIO_ID" val="462"/>
  <p:tag name="ARTICULATE_USED_LAYOUT" val="4"/>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UDIO_ID" val="464"/>
  <p:tag name="ARTICULATE_USED_LAYOUT" val="4"/>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UDIO_ID" val="298"/>
  <p:tag name="ARTICULATE_USED_LAYOUT" val="7"/>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UDIO_ID" val="430"/>
  <p:tag name="ARTICULATE_USED_LAYOUT" val="4"/>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UDIO_ID" val="461"/>
  <p:tag name="ARTICULATE_USED_LAYOUT" val="4"/>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UDIO_ID" val="461"/>
  <p:tag name="ARTICULATE_USED_LAYOUT" val="4"/>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UDIO_ID" val="461"/>
  <p:tag name="ARTICULATE_USED_LAYOUT" val="4"/>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UDIO_ID" val="461"/>
  <p:tag name="ARTICULATE_USED_LAYOUT" val="4"/>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UDIO_ID" val="298"/>
  <p:tag name="ARTICULATE_USED_LAYOUT" val="7"/>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UDIO_ID" val="430"/>
  <p:tag name="ARTICULATE_USED_LAYOUT" val="4"/>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UDIO_ID" val="461"/>
  <p:tag name="ARTICULATE_USED_LAYOUT" val="4"/>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UDIO_ID" val="461"/>
  <p:tag name="ARTICULATE_USED_LAYOUT" val="4"/>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UDIO_ID" val="461"/>
  <p:tag name="ARTICULATE_USED_LAYOUT" val="4"/>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UDIO_ID" val="461"/>
  <p:tag name="ARTICULATE_USED_LAYOUT" val="4"/>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UDIO_ID" val="461"/>
  <p:tag name="ARTICULATE_USED_LAYOUT" val="4"/>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UDIO_ID" val="401"/>
  <p:tag name="ARTICULATE_USED_LAYOUT" val="7"/>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UDIO_ID" val="308"/>
  <p:tag name="ARTICULATE_USED_LAYOUT" val="8"/>
  <p:tag name="ARTICULATE_SLIDE_THUMBNAIL_REFRESH" val="1"/>
</p:tagLst>
</file>

<file path=ppt/theme/theme1.xml><?xml version="1.0" encoding="utf-8"?>
<a:theme xmlns:a="http://schemas.openxmlformats.org/drawingml/2006/main" name="vocera_template_R8_wide">
  <a:themeElements>
    <a:clrScheme name="Custom Vocera">
      <a:dk1>
        <a:srgbClr val="414141"/>
      </a:dk1>
      <a:lt1>
        <a:srgbClr val="FFFFFF"/>
      </a:lt1>
      <a:dk2>
        <a:srgbClr val="008996"/>
      </a:dk2>
      <a:lt2>
        <a:srgbClr val="7B6E66"/>
      </a:lt2>
      <a:accent1>
        <a:srgbClr val="EE7700"/>
      </a:accent1>
      <a:accent2>
        <a:srgbClr val="77BC1F"/>
      </a:accent2>
      <a:accent3>
        <a:srgbClr val="7B6E66"/>
      </a:accent3>
      <a:accent4>
        <a:srgbClr val="008996"/>
      </a:accent4>
      <a:accent5>
        <a:srgbClr val="EDAA00"/>
      </a:accent5>
      <a:accent6>
        <a:srgbClr val="0075C9"/>
      </a:accent6>
      <a:hlink>
        <a:srgbClr val="0075C9"/>
      </a:hlink>
      <a:folHlink>
        <a:srgbClr val="41414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spPr>
      <a:bodyPr rtlCol="0" anchor="ctr"/>
      <a:lstStyle>
        <a:defPPr algn="ctr">
          <a:defRPr sz="1200" dirty="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6638B061553440B4300246DDEC35D0" ma:contentTypeVersion="3" ma:contentTypeDescription="Create a new document." ma:contentTypeScope="" ma:versionID="b438baf8e1654e9fb9611b2ff061ac80">
  <xsd:schema xmlns:xsd="http://www.w3.org/2001/XMLSchema" xmlns:xs="http://www.w3.org/2001/XMLSchema" xmlns:p="http://schemas.microsoft.com/office/2006/metadata/properties" xmlns:ns2="19bb3ac1-f187-44d9-8ea9-612ea2148699" targetNamespace="http://schemas.microsoft.com/office/2006/metadata/properties" ma:root="true" ma:fieldsID="b31089edb3a80f53795cca352a195bd9" ns2:_="">
    <xsd:import namespace="19bb3ac1-f187-44d9-8ea9-612ea2148699"/>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bb3ac1-f187-44d9-8ea9-612ea214869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19bb3ac1-f187-44d9-8ea9-612ea2148699">VCRAMKTG-46-140</_dlc_DocId>
    <_dlc_DocIdUrl xmlns="19bb3ac1-f187-44d9-8ea9-612ea2148699">
      <Url>https://sharepoint.vocera.com/Marketing/_layouts/DocIdRedir.aspx?ID=VCRAMKTG-46-140</Url>
      <Description>VCRAMKTG-46-140</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04AD311-7718-4F9F-94D3-3636725B7C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bb3ac1-f187-44d9-8ea9-612ea21486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D52AFC-268A-4722-868C-C4D7FEC941D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19bb3ac1-f187-44d9-8ea9-612ea2148699"/>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EE65F8ED-19A7-4031-9DD4-D7F7ABD02DC8}">
  <ds:schemaRefs>
    <ds:schemaRef ds:uri="http://schemas.microsoft.com/sharepoint/v3/contenttype/forms"/>
  </ds:schemaRefs>
</ds:datastoreItem>
</file>

<file path=customXml/itemProps4.xml><?xml version="1.0" encoding="utf-8"?>
<ds:datastoreItem xmlns:ds="http://schemas.openxmlformats.org/officeDocument/2006/customXml" ds:itemID="{7634CD58-BA4E-4EE1-88B6-405704FECB90}">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27588</TotalTime>
  <Words>2113</Words>
  <Application>Microsoft Office PowerPoint</Application>
  <PresentationFormat>On-screen Show (16:9)</PresentationFormat>
  <Paragraphs>229</Paragraphs>
  <Slides>32</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Consolas</vt:lpstr>
      <vt:lpstr>vocera_template_R8_wide</vt:lpstr>
      <vt:lpstr>Vocera Analytics 1.0 Technical Review</vt:lpstr>
      <vt:lpstr>Course Goal</vt:lpstr>
      <vt:lpstr>PowerPoint Presentation</vt:lpstr>
      <vt:lpstr>Module Objectives</vt:lpstr>
      <vt:lpstr>What is Vocera Analytics?</vt:lpstr>
      <vt:lpstr>What is Vocera Analytics?</vt:lpstr>
      <vt:lpstr>Benefits</vt:lpstr>
      <vt:lpstr>More Overview Information</vt:lpstr>
      <vt:lpstr>PowerPoint Presentation</vt:lpstr>
      <vt:lpstr>Module Objectives</vt:lpstr>
      <vt:lpstr>Software Requirements – Vocera Products</vt:lpstr>
      <vt:lpstr>Software Requirements – Third Party</vt:lpstr>
      <vt:lpstr>Sizing and Hardware Requirements</vt:lpstr>
      <vt:lpstr>Port Requirements</vt:lpstr>
      <vt:lpstr>PowerPoint Presentation</vt:lpstr>
      <vt:lpstr>Module Objectives</vt:lpstr>
      <vt:lpstr>Installing Vocera Analytics Suite 1.0.0</vt:lpstr>
      <vt:lpstr>Select Install Drive and IP</vt:lpstr>
      <vt:lpstr>Create a New User Account for the DB</vt:lpstr>
      <vt:lpstr>Installing the Remote Agent</vt:lpstr>
      <vt:lpstr>Validate Services after Installation</vt:lpstr>
      <vt:lpstr>PowerPoint Presentation</vt:lpstr>
      <vt:lpstr>VS Dimension Loading: Edit the .config File</vt:lpstr>
      <vt:lpstr>VS Dimension Loading: Run the Batch file</vt:lpstr>
      <vt:lpstr>VRS/VMP Data Migration: JSON Files</vt:lpstr>
      <vt:lpstr>VRS/VMP Data Migration: Editing the JSON File</vt:lpstr>
      <vt:lpstr>VRS/VMP Data Migration: Run the Batch file</vt:lpstr>
      <vt:lpstr>Engage Data Migration: db_migrate-sample.conf</vt:lpstr>
      <vt:lpstr>Engage Data Migration: db_run-sample.conf</vt:lpstr>
      <vt:lpstr>Engage Data Migration: Execute migrate.cmd</vt:lpstr>
      <vt:lpstr>Assessment &amp; Evaluation</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Finch</dc:creator>
  <cp:lastModifiedBy>Ed Crane</cp:lastModifiedBy>
  <cp:revision>579</cp:revision>
  <cp:lastPrinted>2017-11-29T19:20:31Z</cp:lastPrinted>
  <dcterms:created xsi:type="dcterms:W3CDTF">2014-02-03T17:06:36Z</dcterms:created>
  <dcterms:modified xsi:type="dcterms:W3CDTF">2021-03-04T15:40:37Z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0x010100836638B061553440B4300246DDEC35D0</vt:lpwstr>
  </property>
  <property fmtid="{D5CDD505-2E9C-101B-9397-08002B2CF9AE}" pid="3" name="_dlc_DocIdItemGuid">
    <vt:lpwstr>f7d2dfe0-6f80-4d08-aa6e-f1342d5d4532</vt:lpwstr>
  </property>
  <property fmtid="{D5CDD505-2E9C-101B-9397-08002B2CF9AE}" pid="4" name="Marketing_x0020_Content_x0020_Type">
    <vt:lpwstr/>
  </property>
  <property fmtid="{D5CDD505-2E9C-101B-9397-08002B2CF9AE}" pid="5" name="Marketing Content Type">
    <vt:lpwstr/>
  </property>
  <property fmtid="{D5CDD505-2E9C-101B-9397-08002B2CF9AE}" pid="6" name="de409825f2a8410e8dbba29505f87494">
    <vt:lpwstr/>
  </property>
  <property fmtid="{D5CDD505-2E9C-101B-9397-08002B2CF9AE}" pid="7" name="ArticulatePath">
    <vt:lpwstr>VS 5.2.2 Technical Review v0.5</vt:lpwstr>
  </property>
  <property fmtid="{D5CDD505-2E9C-101B-9397-08002B2CF9AE}" pid="8" name="ArticulateUseProject">
    <vt:lpwstr>1</vt:lpwstr>
  </property>
  <property fmtid="{D5CDD505-2E9C-101B-9397-08002B2CF9AE}" pid="9" name="ArticulateProjectVersion">
    <vt:lpwstr>8</vt:lpwstr>
  </property>
  <property fmtid="{D5CDD505-2E9C-101B-9397-08002B2CF9AE}" pid="10" name="ArticulateGUID">
    <vt:lpwstr>DF101194-4EC7-4ED7-A3C3-6078B0ABA1A8</vt:lpwstr>
  </property>
  <property fmtid="{D5CDD505-2E9C-101B-9397-08002B2CF9AE}" pid="11" name="ArticulateProjectFull">
    <vt:lpwstr>C:\Users\ecrane\Google Drive\Website\Vocera Analytics 1.0 Technical Review_v2.ppta</vt:lpwstr>
  </property>
</Properties>
</file>